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Masters/slideMaster7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  <p:sldMasterId id="2147483697" r:id="rId5"/>
    <p:sldMasterId id="2147483707" r:id="rId6"/>
    <p:sldMasterId id="2147483719" r:id="rId7"/>
  </p:sldMasterIdLst>
  <p:notesMasterIdLst>
    <p:notesMasterId r:id="rId38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tM1Xt3HBgEIz/iw7EntKiw==" hashData="Y+ilHcV3FRjRjyCf9e1PwnBq4JI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8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6D2A3A-CF81-4A01-B76E-39C985CE9A37}" type="datetimeFigureOut">
              <a:rPr lang="en-US" smtClean="0"/>
              <a:pPr/>
              <a:t>5/9/2014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E06B59-909F-4A94-8548-C6319F56F8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78011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99CCFFD0-519F-2A4A-95C7-45A4DD4E8BCB}" type="slidenum">
              <a:rPr lang="ru-RU">
                <a:solidFill>
                  <a:prstClr val="black"/>
                </a:solidFill>
              </a:rPr>
              <a:pPr/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E06D-0A8D-40AF-8455-75E24B143A30}" type="datetimeFigureOut">
              <a:rPr lang="en-US" smtClean="0"/>
              <a:pPr/>
              <a:t>5/9/2014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6596-A345-4544-A61C-45D63C561C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60421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E06D-0A8D-40AF-8455-75E24B143A30}" type="datetimeFigureOut">
              <a:rPr lang="en-US" smtClean="0"/>
              <a:pPr/>
              <a:t>5/9/2014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6596-A345-4544-A61C-45D63C561C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67517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E06D-0A8D-40AF-8455-75E24B143A30}" type="datetimeFigureOut">
              <a:rPr lang="en-US" smtClean="0"/>
              <a:pPr/>
              <a:t>5/9/2014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6596-A345-4544-A61C-45D63C561C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5190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80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fld id="{65D1843B-341B-4A53-B7FA-858EFE187C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63330743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fld id="{EAA30E47-A42A-479C-B6CB-F4E0BBB759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36403998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fld id="{4FCC2630-E998-408D-A758-D6D7EF4ECF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86450520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fld id="{8C580C01-4D9C-43E1-A7D1-B04AD92C4D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33383145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fld id="{2FDF59FC-8F15-4855-B146-C0B42DCD9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18063261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fld id="{2915892A-D180-41D9-A66D-17D9D6B2CE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43812846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fld id="{82900DAD-25E0-4722-B3DA-B9D8E5FCFF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30639419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fld id="{3715D165-075F-4F98-9F88-351F898F2E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9032100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E06D-0A8D-40AF-8455-75E24B143A30}" type="datetimeFigureOut">
              <a:rPr lang="en-US" smtClean="0"/>
              <a:pPr/>
              <a:t>5/9/2014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6596-A345-4544-A61C-45D63C561C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61297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fld id="{5FAF2F72-3FEA-44B9-B0DA-D5374743E4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33031540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fld id="{8985F949-A729-473D-A024-AE90A40EAB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45287754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fld id="{1694F5B7-5916-4C81-AD1D-3D085F50C7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4331216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fld id="{D874E270-09C6-444A-83E2-CCDD4819E9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70963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17E76-7884-4E27-B7F1-37083F6B9F0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2014/5/9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A8CC7-860E-49D1-949D-4439BCC688B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33562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17E76-7884-4E27-B7F1-37083F6B9F0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2014/5/9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A8CC7-860E-49D1-949D-4439BCC688B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59875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17E76-7884-4E27-B7F1-37083F6B9F0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2014/5/9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A8CC7-860E-49D1-949D-4439BCC688B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2773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17E76-7884-4E27-B7F1-37083F6B9F0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2014/5/9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A8CC7-860E-49D1-949D-4439BCC688B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52260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17E76-7884-4E27-B7F1-37083F6B9F0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2014/5/9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A8CC7-860E-49D1-949D-4439BCC688B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39037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17E76-7884-4E27-B7F1-37083F6B9F0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2014/5/9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A8CC7-860E-49D1-949D-4439BCC688B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4434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E06D-0A8D-40AF-8455-75E24B143A30}" type="datetimeFigureOut">
              <a:rPr lang="en-US" smtClean="0"/>
              <a:pPr/>
              <a:t>5/9/2014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6596-A345-4544-A61C-45D63C561C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547107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17E76-7884-4E27-B7F1-37083F6B9F0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2014/5/9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A8CC7-860E-49D1-949D-4439BCC688B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23868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17E76-7884-4E27-B7F1-37083F6B9F0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2014/5/9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A8CC7-860E-49D1-949D-4439BCC688B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35812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17E76-7884-4E27-B7F1-37083F6B9F0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2014/5/9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A8CC7-860E-49D1-949D-4439BCC688B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02660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17E76-7884-4E27-B7F1-37083F6B9F0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2014/5/9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A8CC7-860E-49D1-949D-4439BCC688B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94610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17E76-7884-4E27-B7F1-37083F6B9F0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2014/5/9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A8CC7-860E-49D1-949D-4439BCC688B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40727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472DC-A799-4DDE-96E8-AE59EF8A0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51E5-3648-4BAA-B42A-B79FC4CEB6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9062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472DC-A799-4DDE-96E8-AE59EF8A0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51E5-3648-4BAA-B42A-B79FC4CEB6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92075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472DC-A799-4DDE-96E8-AE59EF8A0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51E5-3648-4BAA-B42A-B79FC4CEB6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89582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472DC-A799-4DDE-96E8-AE59EF8A0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51E5-3648-4BAA-B42A-B79FC4CEB6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99923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472DC-A799-4DDE-96E8-AE59EF8A0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51E5-3648-4BAA-B42A-B79FC4CEB6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1702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E06D-0A8D-40AF-8455-75E24B143A30}" type="datetimeFigureOut">
              <a:rPr lang="en-US" smtClean="0"/>
              <a:pPr/>
              <a:t>5/9/2014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6596-A345-4544-A61C-45D63C561C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24819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472DC-A799-4DDE-96E8-AE59EF8A0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51E5-3648-4BAA-B42A-B79FC4CEB6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96561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472DC-A799-4DDE-96E8-AE59EF8A0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51E5-3648-4BAA-B42A-B79FC4CEB6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21126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472DC-A799-4DDE-96E8-AE59EF8A0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51E5-3648-4BAA-B42A-B79FC4CEB6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06598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472DC-A799-4DDE-96E8-AE59EF8A0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51E5-3648-4BAA-B42A-B79FC4CEB6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43966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472DC-A799-4DDE-96E8-AE59EF8A0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51E5-3648-4BAA-B42A-B79FC4CEB6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57958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472DC-A799-4DDE-96E8-AE59EF8A0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51E5-3648-4BAA-B42A-B79FC4CEB6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80243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79672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69506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33547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6050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E06D-0A8D-40AF-8455-75E24B143A30}" type="datetimeFigureOut">
              <a:rPr lang="en-US" smtClean="0"/>
              <a:pPr/>
              <a:t>5/9/2014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6596-A345-4544-A61C-45D63C561C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506142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8909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65661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873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83591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95302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95302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6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1186D-8A4E-984B-93C7-7D523D2AA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1" y="6356356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299" y="6356356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BF674-2183-A94D-A5BD-DC960E4E6B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11" descr="background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  <p:pic>
        <p:nvPicPr>
          <p:cNvPr id="13" name="Picture 12" descr="social_icons_footer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675886" y="6240782"/>
            <a:ext cx="8554229" cy="617221"/>
          </a:xfrm>
          <a:prstGeom prst="rect">
            <a:avLst/>
          </a:prstGeom>
        </p:spPr>
      </p:pic>
      <p:pic>
        <p:nvPicPr>
          <p:cNvPr id="14" name="Picture 13" descr="right_footer.png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8214358" y="5486400"/>
            <a:ext cx="1691644" cy="1371603"/>
          </a:xfrm>
          <a:prstGeom prst="rect">
            <a:avLst/>
          </a:prstGeom>
        </p:spPr>
      </p:pic>
      <p:pic>
        <p:nvPicPr>
          <p:cNvPr id="15" name="Picture 14" descr="left_footer.png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1" y="5244084"/>
            <a:ext cx="2093980" cy="1613919"/>
          </a:xfrm>
          <a:prstGeom prst="rect">
            <a:avLst/>
          </a:prstGeom>
        </p:spPr>
      </p:pic>
      <p:pic>
        <p:nvPicPr>
          <p:cNvPr id="16" name="Picture 15" descr="twitbird.png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1421940" y="5736141"/>
            <a:ext cx="498300" cy="342830"/>
          </a:xfrm>
          <a:prstGeom prst="rect">
            <a:avLst/>
          </a:prstGeom>
        </p:spPr>
      </p:pic>
      <p:sp>
        <p:nvSpPr>
          <p:cNvPr id="17" name="Oval 16">
            <a:hlinkClick r:id="" action="ppaction://hlinkshowjump?jump=nextslide"/>
          </p:cNvPr>
          <p:cNvSpPr/>
          <p:nvPr userDrawn="1"/>
        </p:nvSpPr>
        <p:spPr>
          <a:xfrm>
            <a:off x="9441181" y="6369492"/>
            <a:ext cx="351989" cy="351989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Chevron 17"/>
          <p:cNvSpPr/>
          <p:nvPr userDrawn="1"/>
        </p:nvSpPr>
        <p:spPr>
          <a:xfrm>
            <a:off x="9576359" y="6448247"/>
            <a:ext cx="114684" cy="186770"/>
          </a:xfrm>
          <a:prstGeom prst="chevron">
            <a:avLst>
              <a:gd name="adj" fmla="val 72869"/>
            </a:avLst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Oval 18">
            <a:hlinkClick r:id="" action="ppaction://hlinkshowjump?jump=previousslide"/>
          </p:cNvPr>
          <p:cNvSpPr/>
          <p:nvPr userDrawn="1"/>
        </p:nvSpPr>
        <p:spPr>
          <a:xfrm rot="10800000">
            <a:off x="102672" y="6369492"/>
            <a:ext cx="351989" cy="351989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Chevron 19">
            <a:hlinkClick r:id="" action="ppaction://hlinkshowjump?jump=previousslide"/>
          </p:cNvPr>
          <p:cNvSpPr/>
          <p:nvPr userDrawn="1"/>
        </p:nvSpPr>
        <p:spPr>
          <a:xfrm rot="10800000">
            <a:off x="204797" y="6455950"/>
            <a:ext cx="114684" cy="186770"/>
          </a:xfrm>
          <a:prstGeom prst="chevron">
            <a:avLst>
              <a:gd name="adj" fmla="val 72869"/>
            </a:avLst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21" name="Picture 20" descr="cloud.png"/>
          <p:cNvPicPr>
            <a:picLocks noChangeAspect="1"/>
          </p:cNvPicPr>
          <p:nvPr userDrawn="1"/>
        </p:nvPicPr>
        <p:blipFill>
          <a:blip r:embed="rId7" cstate="screen"/>
          <a:stretch>
            <a:fillRect/>
          </a:stretch>
        </p:blipFill>
        <p:spPr>
          <a:xfrm>
            <a:off x="166785" y="501649"/>
            <a:ext cx="1289307" cy="845822"/>
          </a:xfrm>
          <a:prstGeom prst="rect">
            <a:avLst/>
          </a:prstGeom>
        </p:spPr>
      </p:pic>
      <p:pic>
        <p:nvPicPr>
          <p:cNvPr id="22" name="Picture 21" descr="cloud.png"/>
          <p:cNvPicPr>
            <a:picLocks noChangeAspect="1"/>
          </p:cNvPicPr>
          <p:nvPr userDrawn="1"/>
        </p:nvPicPr>
        <p:blipFill>
          <a:blip r:embed="rId8" cstate="screen"/>
          <a:stretch>
            <a:fillRect/>
          </a:stretch>
        </p:blipFill>
        <p:spPr>
          <a:xfrm>
            <a:off x="1456092" y="224097"/>
            <a:ext cx="846160" cy="555105"/>
          </a:xfrm>
          <a:prstGeom prst="rect">
            <a:avLst/>
          </a:prstGeom>
        </p:spPr>
      </p:pic>
      <p:pic>
        <p:nvPicPr>
          <p:cNvPr id="23" name="Picture 22" descr="cloud.png"/>
          <p:cNvPicPr>
            <a:picLocks noChangeAspect="1"/>
          </p:cNvPicPr>
          <p:nvPr userDrawn="1"/>
        </p:nvPicPr>
        <p:blipFill>
          <a:blip r:embed="rId7" cstate="screen"/>
          <a:stretch>
            <a:fillRect/>
          </a:stretch>
        </p:blipFill>
        <p:spPr>
          <a:xfrm>
            <a:off x="7867104" y="224096"/>
            <a:ext cx="1289307" cy="845822"/>
          </a:xfrm>
          <a:prstGeom prst="rect">
            <a:avLst/>
          </a:prstGeom>
        </p:spPr>
      </p:pic>
      <p:pic>
        <p:nvPicPr>
          <p:cNvPr id="24" name="Picture 23" descr="cloud.png"/>
          <p:cNvPicPr>
            <a:picLocks noChangeAspect="1"/>
          </p:cNvPicPr>
          <p:nvPr userDrawn="1"/>
        </p:nvPicPr>
        <p:blipFill>
          <a:blip r:embed="rId8" cstate="screen"/>
          <a:stretch>
            <a:fillRect/>
          </a:stretch>
        </p:blipFill>
        <p:spPr>
          <a:xfrm>
            <a:off x="8795680" y="1076963"/>
            <a:ext cx="846160" cy="555105"/>
          </a:xfrm>
          <a:prstGeom prst="rect">
            <a:avLst/>
          </a:prstGeom>
        </p:spPr>
      </p:pic>
      <p:sp>
        <p:nvSpPr>
          <p:cNvPr id="26" name="Isosceles Triangle 25"/>
          <p:cNvSpPr/>
          <p:nvPr userDrawn="1"/>
        </p:nvSpPr>
        <p:spPr>
          <a:xfrm rot="16200000">
            <a:off x="2010886" y="5753034"/>
            <a:ext cx="166190" cy="235264"/>
          </a:xfrm>
          <a:prstGeom prst="triangl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8036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EFC1-6956-E04C-984C-7499D4FE72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EBB2-F069-AC4C-8561-A1D526CD7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55095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EFC1-6956-E04C-984C-7499D4FE72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EBB2-F069-AC4C-8561-A1D526CD7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13488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EFC1-6956-E04C-984C-7499D4FE72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EBB2-F069-AC4C-8561-A1D526CD7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51136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EFC1-6956-E04C-984C-7499D4FE72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EBB2-F069-AC4C-8561-A1D526CD7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14565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EFC1-6956-E04C-984C-7499D4FE72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EBB2-F069-AC4C-8561-A1D526CD7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6053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E06D-0A8D-40AF-8455-75E24B143A30}" type="datetimeFigureOut">
              <a:rPr lang="en-US" smtClean="0"/>
              <a:pPr/>
              <a:t>5/9/2014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6596-A345-4544-A61C-45D63C561C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096672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EFC1-6956-E04C-984C-7499D4FE72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EBB2-F069-AC4C-8561-A1D526CD7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65254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EFC1-6956-E04C-984C-7499D4FE72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EBB2-F069-AC4C-8561-A1D526CD7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16259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EFC1-6956-E04C-984C-7499D4FE72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EBB2-F069-AC4C-8561-A1D526CD7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42242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EFC1-6956-E04C-984C-7499D4FE72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EBB2-F069-AC4C-8561-A1D526CD7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58704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EFC1-6956-E04C-984C-7499D4FE72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EBB2-F069-AC4C-8561-A1D526CD7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68436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EFC1-6956-E04C-984C-7499D4FE72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2EBB2-F069-AC4C-8561-A1D526CD7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53838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00" y="1460500"/>
            <a:ext cx="5105400" cy="1066800"/>
          </a:xfrm>
        </p:spPr>
        <p:txBody>
          <a:bodyPr>
            <a:normAutofit/>
          </a:bodyPr>
          <a:lstStyle>
            <a:lvl1pPr algn="ctr">
              <a:defRPr sz="4400" baseline="0">
                <a:solidFill>
                  <a:srgbClr val="00B0F0"/>
                </a:solidFill>
              </a:defRPr>
            </a:lvl1pPr>
          </a:lstStyle>
          <a:p>
            <a:r>
              <a:rPr lang="en-US" dirty="0" smtClean="0"/>
              <a:t>Your Master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6200" y="2527300"/>
            <a:ext cx="4953000" cy="9144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00B0F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49664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8130"/>
            <a:ext cx="8229600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443835"/>
            <a:ext cx="8229600" cy="4525963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48438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52400"/>
            <a:ext cx="6710784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1473998"/>
            <a:ext cx="6710784" cy="427574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90405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8785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E06D-0A8D-40AF-8455-75E24B143A30}" type="datetimeFigureOut">
              <a:rPr lang="en-US" smtClean="0"/>
              <a:pPr/>
              <a:t>5/9/2014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6596-A345-4544-A61C-45D63C561C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22509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07446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8130"/>
            <a:ext cx="8229600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3835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73697"/>
            <a:ext cx="4040188" cy="379858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43835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73697"/>
            <a:ext cx="4041775" cy="379858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64393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78540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96078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04242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22192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69724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0826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E06D-0A8D-40AF-8455-75E24B143A30}" type="datetimeFigureOut">
              <a:rPr lang="en-US" smtClean="0"/>
              <a:pPr/>
              <a:t>5/9/2014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6596-A345-4544-A61C-45D63C561C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94061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E06D-0A8D-40AF-8455-75E24B143A30}" type="datetimeFigureOut">
              <a:rPr lang="en-US" smtClean="0"/>
              <a:pPr/>
              <a:t>5/9/2014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6596-A345-4544-A61C-45D63C561C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7617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image" Target="../media/image10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7E06D-0A8D-40AF-8455-75E24B143A30}" type="datetimeFigureOut">
              <a:rPr lang="en-US" smtClean="0"/>
              <a:pPr/>
              <a:t>5/9/2014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C96596-A345-4544-A61C-45D63C561C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56480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 u="none">
                <a:solidFill>
                  <a:srgbClr val="FFFFFF"/>
                </a:solidFill>
                <a:latin typeface="+mn-lt"/>
                <a:ea typeface="ＭＳ Ｐゴシック" pitchFamily="-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 u="none">
                <a:solidFill>
                  <a:srgbClr val="FFFFFF"/>
                </a:solidFill>
                <a:latin typeface="+mn-lt"/>
                <a:ea typeface="ＭＳ Ｐゴシック" pitchFamily="-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u="none">
                <a:solidFill>
                  <a:srgbClr val="FFFFFF"/>
                </a:solidFill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58A475-EBDD-4AE5-B4D2-EB4078B0388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pic>
        <p:nvPicPr>
          <p:cNvPr id="7175" name="Picture 6" descr="Shop.comPoweredbyMHK_White_PNG.png"/>
          <p:cNvPicPr>
            <a:picLocks noChangeAspect="1"/>
          </p:cNvPicPr>
          <p:nvPr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7239000" y="6400800"/>
            <a:ext cx="182880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2862131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med">
    <p:fade/>
  </p:transition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80" charset="0"/>
          <a:ea typeface="ＭＳ Ｐゴシック" pitchFamily="-8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80" charset="0"/>
          <a:ea typeface="ＭＳ Ｐゴシック" pitchFamily="-8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80" charset="0"/>
          <a:ea typeface="ＭＳ Ｐゴシック" pitchFamily="-8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80" charset="0"/>
          <a:ea typeface="ＭＳ Ｐゴシック" pitchFamily="-8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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FF66"/>
        </a:buClr>
        <a:buFont typeface="Wingdings" pitchFamily="2" charset="2"/>
        <a:buChar char="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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FF66"/>
        </a:buClr>
        <a:buFont typeface="Wingdings" pitchFamily="2" charset="2"/>
        <a:buChar char="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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-80" charset="2"/>
        <a:buChar char="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-80" charset="2"/>
        <a:buChar char="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-80" charset="2"/>
        <a:buChar char="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-80" charset="2"/>
        <a:buChar char="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17E76-7884-4E27-B7F1-37083F6B9F0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2014/5/9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A8CC7-860E-49D1-949D-4439BCC688B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8928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472DC-A799-4DDE-96E8-AE59EF8A0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151E5-3648-4BAA-B42A-B79FC4CEB6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5754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2527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icrosoft New Tai Lue" pitchFamily="34" charset="0"/>
          <a:ea typeface="Microsoft Himalaya" pitchFamily="2" charset="0"/>
          <a:cs typeface="Microsoft New Tai Lue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bg1"/>
          </a:solidFill>
          <a:latin typeface="Microsoft New Tai Lue" pitchFamily="34" charset="0"/>
          <a:ea typeface="+mn-ea"/>
          <a:cs typeface="Microsoft New Tai Lue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bg1"/>
          </a:solidFill>
          <a:latin typeface="Microsoft New Tai Lue" pitchFamily="34" charset="0"/>
          <a:ea typeface="+mn-ea"/>
          <a:cs typeface="Microsoft New Tai Lue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bg1"/>
          </a:solidFill>
          <a:latin typeface="Microsoft New Tai Lue" pitchFamily="34" charset="0"/>
          <a:ea typeface="+mn-ea"/>
          <a:cs typeface="Microsoft New Tai Lue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bg1"/>
          </a:solidFill>
          <a:latin typeface="Microsoft New Tai Lue" pitchFamily="34" charset="0"/>
          <a:ea typeface="+mn-ea"/>
          <a:cs typeface="Microsoft New Tai Lue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bg1"/>
          </a:solidFill>
          <a:latin typeface="Microsoft New Tai Lue" pitchFamily="34" charset="0"/>
          <a:ea typeface="+mn-ea"/>
          <a:cs typeface="Microsoft New Tai Lue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EC7EFC1-6956-E04C-984C-7499D4FE72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782EBB2-F069-AC4C-8561-A1D526CD7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6393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2411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icrosoft New Tai Lue" pitchFamily="34" charset="0"/>
          <a:ea typeface="Microsoft Himalaya" pitchFamily="2" charset="0"/>
          <a:cs typeface="Microsoft New Tai Lue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bg1"/>
          </a:solidFill>
          <a:latin typeface="Microsoft New Tai Lue" pitchFamily="34" charset="0"/>
          <a:ea typeface="+mn-ea"/>
          <a:cs typeface="Microsoft New Tai Lue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bg1"/>
          </a:solidFill>
          <a:latin typeface="Microsoft New Tai Lue" pitchFamily="34" charset="0"/>
          <a:ea typeface="+mn-ea"/>
          <a:cs typeface="Microsoft New Tai Lue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bg1"/>
          </a:solidFill>
          <a:latin typeface="Microsoft New Tai Lue" pitchFamily="34" charset="0"/>
          <a:ea typeface="+mn-ea"/>
          <a:cs typeface="Microsoft New Tai Lue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bg1"/>
          </a:solidFill>
          <a:latin typeface="Microsoft New Tai Lue" pitchFamily="34" charset="0"/>
          <a:ea typeface="+mn-ea"/>
          <a:cs typeface="Microsoft New Tai Lue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bg1"/>
          </a:solidFill>
          <a:latin typeface="Microsoft New Tai Lue" pitchFamily="34" charset="0"/>
          <a:ea typeface="+mn-ea"/>
          <a:cs typeface="Microsoft New Tai Lue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7" Type="http://schemas.openxmlformats.org/officeDocument/2006/relationships/image" Target="../media/image28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VeronicaNg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609600" y="2225959"/>
            <a:ext cx="2570400" cy="3507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145406" y="2362200"/>
            <a:ext cx="5998594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800" b="1" kern="0" dirty="0">
                <a:solidFill>
                  <a:srgbClr val="33CCFF"/>
                </a:solidFill>
                <a:ea typeface="新細明體" charset="-120"/>
                <a:cs typeface="Arial" charset="0"/>
              </a:rPr>
              <a:t>Veronica Ng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489964" y="3505379"/>
            <a:ext cx="541249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zh-TW" altLang="en-US" sz="4400" kern="0" dirty="0">
                <a:solidFill>
                  <a:prstClr val="white"/>
                </a:solidFill>
                <a:latin typeface="華康儷中黑" pitchFamily="49" charset="-120"/>
                <a:ea typeface="華康儷中黑" pitchFamily="49" charset="-120"/>
                <a:cs typeface="Arial" charset="0"/>
              </a:rPr>
              <a:t>業務拓展及傳訊經理</a:t>
            </a:r>
            <a:r>
              <a:rPr lang="en-US" altLang="zh-TW" sz="4400" kern="0" dirty="0">
                <a:solidFill>
                  <a:prstClr val="white"/>
                </a:solidFill>
                <a:latin typeface="華康儷中黑" pitchFamily="49" charset="-120"/>
                <a:ea typeface="華康儷中黑" pitchFamily="49" charset="-120"/>
                <a:cs typeface="Arial" charset="0"/>
              </a:rPr>
              <a:t/>
            </a:r>
            <a:br>
              <a:rPr lang="en-US" altLang="zh-TW" sz="4400" kern="0" dirty="0">
                <a:solidFill>
                  <a:prstClr val="white"/>
                </a:solidFill>
                <a:latin typeface="華康儷中黑" pitchFamily="49" charset="-120"/>
                <a:ea typeface="華康儷中黑" pitchFamily="49" charset="-120"/>
                <a:cs typeface="Arial" charset="0"/>
              </a:rPr>
            </a:br>
            <a:r>
              <a:rPr lang="en-US" sz="2800" b="1" kern="0" dirty="0">
                <a:solidFill>
                  <a:prstClr val="white"/>
                </a:solidFill>
                <a:ea typeface="新細明體" charset="-120"/>
                <a:cs typeface="Arial" charset="0"/>
              </a:rPr>
              <a:t>Sales &amp; Communications Manager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04800" y="381000"/>
            <a:ext cx="84582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zh-TW" sz="5000" kern="0" dirty="0">
                <a:solidFill>
                  <a:sysClr val="window" lastClr="FFFFFF"/>
                </a:solidFill>
                <a:ea typeface="華康儷中黑" pitchFamily="49" charset="-120"/>
              </a:rPr>
              <a:t>2014</a:t>
            </a:r>
            <a:r>
              <a:rPr lang="zh-TW" altLang="en-US" sz="5000" kern="0" dirty="0">
                <a:solidFill>
                  <a:sysClr val="window" lastClr="FFFFFF"/>
                </a:solidFill>
                <a:ea typeface="華康儷中黑" pitchFamily="49" charset="-120"/>
              </a:rPr>
              <a:t>美安香港年會</a:t>
            </a:r>
            <a:endParaRPr lang="en-US" altLang="zh-TW" sz="5000" kern="0" dirty="0">
              <a:solidFill>
                <a:sysClr val="window" lastClr="FFFFFF"/>
              </a:solidFill>
              <a:ea typeface="華康儷中黑" pitchFamily="49" charset="-120"/>
            </a:endParaRPr>
          </a:p>
          <a:p>
            <a:pPr algn="ctr">
              <a:spcBef>
                <a:spcPct val="20000"/>
              </a:spcBef>
              <a:defRPr/>
            </a:pPr>
            <a:r>
              <a:rPr lang="en-US" sz="5000" kern="0" dirty="0" err="1">
                <a:solidFill>
                  <a:sysClr val="window" lastClr="FFFFFF"/>
                </a:solidFill>
                <a:ea typeface="華康儷中黑" pitchFamily="49" charset="-120"/>
              </a:rPr>
              <a:t>mhk</a:t>
            </a:r>
            <a:r>
              <a:rPr lang="en-US" sz="5000" kern="0" dirty="0">
                <a:solidFill>
                  <a:sysClr val="window" lastClr="FFFFFF"/>
                </a:solidFill>
                <a:ea typeface="華康儷中黑" pitchFamily="49" charset="-120"/>
              </a:rPr>
              <a:t> Annual Convention</a:t>
            </a:r>
          </a:p>
        </p:txBody>
      </p:sp>
    </p:spTree>
    <p:extLst>
      <p:ext uri="{BB962C8B-B14F-4D97-AF65-F5344CB8AC3E}">
        <p14:creationId xmlns:p14="http://schemas.microsoft.com/office/powerpoint/2010/main" xmlns="" val="31942646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78E9F8"/>
              </a:gs>
              <a:gs pos="0">
                <a:schemeClr val="accent1">
                  <a:tint val="44500"/>
                  <a:satMod val="160000"/>
                </a:schemeClr>
              </a:gs>
              <a:gs pos="100000">
                <a:srgbClr val="3399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074" name="Picture 2" descr="C:\Users\ME\Desktop\a\Girl-Music-Mobile-Phones-Headsets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7969" y="76200"/>
            <a:ext cx="8817431" cy="6613071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3657600" y="-76200"/>
            <a:ext cx="1295400" cy="1295400"/>
            <a:chOff x="8001000" y="-152400"/>
            <a:chExt cx="1295400" cy="1295400"/>
          </a:xfrm>
        </p:grpSpPr>
        <p:pic>
          <p:nvPicPr>
            <p:cNvPr id="4" name="Picture 7" descr="C:\Users\ME\Desktop\a\444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8200" y="-76200"/>
              <a:ext cx="838200" cy="838200"/>
            </a:xfrm>
            <a:prstGeom prst="rect">
              <a:avLst/>
            </a:prstGeom>
            <a:noFill/>
          </p:spPr>
        </p:pic>
        <p:pic>
          <p:nvPicPr>
            <p:cNvPr id="5" name="Picture 4" descr="C:\Users\ME\Desktop\a\333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7200" y="-152400"/>
              <a:ext cx="838200" cy="838200"/>
            </a:xfrm>
            <a:prstGeom prst="rect">
              <a:avLst/>
            </a:prstGeom>
            <a:noFill/>
          </p:spPr>
        </p:pic>
        <p:pic>
          <p:nvPicPr>
            <p:cNvPr id="6" name="Picture 3" descr="C:\Users\ME\Desktop\a\222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0" y="304800"/>
              <a:ext cx="838200" cy="838200"/>
            </a:xfrm>
            <a:prstGeom prst="rect">
              <a:avLst/>
            </a:prstGeom>
            <a:noFill/>
          </p:spPr>
        </p:pic>
        <p:pic>
          <p:nvPicPr>
            <p:cNvPr id="7" name="Picture 2" descr="C:\Users\ME\Desktop\a\111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228600"/>
              <a:ext cx="838200" cy="838200"/>
            </a:xfrm>
            <a:prstGeom prst="rect">
              <a:avLst/>
            </a:prstGeom>
            <a:noFill/>
          </p:spPr>
        </p:pic>
      </p:grpSp>
      <p:sp>
        <p:nvSpPr>
          <p:cNvPr id="10" name="Rectangle 9"/>
          <p:cNvSpPr/>
          <p:nvPr/>
        </p:nvSpPr>
        <p:spPr>
          <a:xfrm>
            <a:off x="1524000" y="5334000"/>
            <a:ext cx="9220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我們活在滾動的世代</a:t>
            </a:r>
            <a:endParaRPr lang="en-US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algn="ctr"/>
            <a:r>
              <a:rPr lang="en-US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live in a Scroll World….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6200" y="3944426"/>
            <a:ext cx="2743200" cy="26849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82267" y="75861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876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39700" y="12700"/>
            <a:ext cx="8869680" cy="6882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www.searchengineoptimizerindia.com/wp-content/uploads/2012/02/facebook-like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50740" y="2557779"/>
            <a:ext cx="1645920" cy="164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3003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676400" y="5181600"/>
            <a:ext cx="2286000" cy="11430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zh-TW" altLang="en-US" sz="40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Microsoft New Tai Lue" pitchFamily="34" charset="0"/>
              </a:rPr>
              <a:t>圖片</a:t>
            </a:r>
            <a:r>
              <a:rPr lang="en-US" sz="4000" b="1" dirty="0">
                <a:solidFill>
                  <a:prstClr val="white"/>
                </a:solidFill>
                <a:latin typeface="Trebuchet MS" pitchFamily="34" charset="0"/>
                <a:ea typeface="Microsoft Himalaya" pitchFamily="2" charset="0"/>
                <a:cs typeface="Microsoft New Tai Lue" pitchFamily="34" charset="0"/>
              </a:rPr>
              <a:t>PHOTO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334000" y="5181600"/>
            <a:ext cx="2286000" cy="11430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zh-TW" altLang="en-US" sz="40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Microsoft New Tai Lue" pitchFamily="34" charset="0"/>
              </a:rPr>
              <a:t>短片</a:t>
            </a:r>
            <a:endParaRPr lang="en-US" sz="4000" dirty="0">
              <a:solidFill>
                <a:prstClr val="white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Microsoft New Tai Lue" pitchFamily="34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en-US" sz="4000" b="1" dirty="0">
                <a:solidFill>
                  <a:prstClr val="white"/>
                </a:solidFill>
                <a:latin typeface="Trebuchet MS" pitchFamily="34" charset="0"/>
                <a:ea typeface="Microsoft Himalaya" pitchFamily="2" charset="0"/>
                <a:cs typeface="Microsoft New Tai Lue" pitchFamily="34" charset="0"/>
              </a:rPr>
              <a:t>VIDEO</a:t>
            </a:r>
          </a:p>
        </p:txBody>
      </p:sp>
      <p:pic>
        <p:nvPicPr>
          <p:cNvPr id="3075" name="Picture 3" descr="K:\ODESK - ELANCE JOBS\Loren\icon_video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486400" y="2667000"/>
            <a:ext cx="2286000" cy="2286000"/>
          </a:xfrm>
          <a:prstGeom prst="rect">
            <a:avLst/>
          </a:prstGeom>
          <a:noFill/>
        </p:spPr>
      </p:pic>
      <p:pic>
        <p:nvPicPr>
          <p:cNvPr id="3074" name="Picture 2" descr="K:\ODESK - ELANCE JOBS\Loren\f02a629857f3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600200" y="2057400"/>
            <a:ext cx="2590800" cy="2590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609600"/>
            <a:ext cx="8077200" cy="1143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zh-TW" altLang="en-US" b="0" dirty="0" smtClean="0">
                <a:effectLst/>
                <a:latin typeface="華康儷細黑" panose="020B0309000000000000" pitchFamily="49" charset="-120"/>
                <a:ea typeface="華康儷細黑" panose="020B0309000000000000" pitchFamily="49" charset="-120"/>
              </a:rPr>
              <a:t>差不多</a:t>
            </a:r>
            <a:r>
              <a:rPr lang="zh-TW" altLang="en-US" dirty="0" smtClean="0">
                <a:effectLst/>
                <a:latin typeface="華康儷中黑" panose="020B0509000000000000" pitchFamily="49" charset="-120"/>
                <a:ea typeface="華康儷中黑" panose="020B0509000000000000" pitchFamily="49" charset="-120"/>
              </a:rPr>
              <a:t>每個</a:t>
            </a:r>
            <a:r>
              <a:rPr lang="zh-TW" altLang="en-US" b="0" dirty="0" smtClean="0">
                <a:effectLst/>
                <a:latin typeface="華康儷細黑" panose="020B0309000000000000" pitchFamily="49" charset="-120"/>
                <a:ea typeface="華康儷細黑" panose="020B0309000000000000" pitchFamily="49" charset="-120"/>
              </a:rPr>
              <a:t>帖都應該包含</a:t>
            </a:r>
            <a:r>
              <a:rPr lang="en-US" altLang="zh-TW" b="0" dirty="0" smtClean="0">
                <a:effectLst/>
              </a:rPr>
              <a:t/>
            </a:r>
            <a:br>
              <a:rPr lang="en-US" altLang="zh-TW" b="0" dirty="0" smtClean="0">
                <a:effectLst/>
              </a:rPr>
            </a:br>
            <a:r>
              <a:rPr lang="en-US" b="0" dirty="0" smtClean="0">
                <a:effectLst/>
              </a:rPr>
              <a:t>Almost </a:t>
            </a:r>
            <a:r>
              <a:rPr lang="en-US" dirty="0" smtClean="0">
                <a:effectLst/>
                <a:latin typeface="Trebuchet MS" pitchFamily="34" charset="0"/>
              </a:rPr>
              <a:t>every</a:t>
            </a:r>
            <a:r>
              <a:rPr lang="en-US" b="0" dirty="0" smtClean="0">
                <a:effectLst/>
              </a:rPr>
              <a:t> post </a:t>
            </a:r>
            <a:br>
              <a:rPr lang="en-US" b="0" dirty="0" smtClean="0">
                <a:effectLst/>
              </a:rPr>
            </a:br>
            <a:r>
              <a:rPr lang="en-US" b="0" dirty="0" smtClean="0">
                <a:effectLst/>
              </a:rPr>
              <a:t>should include a</a:t>
            </a:r>
            <a:endParaRPr lang="en-US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469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K:\ODESK - ELANCE JOBS\Loren\Thumbsup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133600" y="2362200"/>
            <a:ext cx="2590800" cy="2590013"/>
          </a:xfrm>
          <a:prstGeom prst="rect">
            <a:avLst/>
          </a:prstGeom>
          <a:noFill/>
        </p:spPr>
      </p:pic>
      <p:sp>
        <p:nvSpPr>
          <p:cNvPr id="3" name="TextBox 44"/>
          <p:cNvSpPr txBox="1">
            <a:spLocks noChangeArrowheads="1"/>
          </p:cNvSpPr>
          <p:nvPr/>
        </p:nvSpPr>
        <p:spPr bwMode="auto">
          <a:xfrm>
            <a:off x="4572000" y="2895600"/>
            <a:ext cx="2590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>
              <a:defRPr/>
            </a:pPr>
            <a:r>
              <a:rPr lang="zh-TW" altLang="en-US" sz="3200" b="1" dirty="0">
                <a:solidFill>
                  <a:srgbClr val="00B0F0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Arial"/>
              </a:rPr>
              <a:t>理想的帖</a:t>
            </a:r>
            <a:endParaRPr lang="en-US" sz="3200" b="1" dirty="0">
              <a:solidFill>
                <a:srgbClr val="00B0F0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Arial"/>
            </a:endParaRPr>
          </a:p>
          <a:p>
            <a:pPr marL="228600" indent="-228600">
              <a:defRPr/>
            </a:pPr>
            <a:r>
              <a:rPr lang="en-US" sz="3200" b="1" dirty="0">
                <a:solidFill>
                  <a:srgbClr val="00B0F0"/>
                </a:solidFill>
                <a:latin typeface="Arial"/>
                <a:cs typeface="Arial"/>
              </a:rPr>
              <a:t>Perfect Post</a:t>
            </a:r>
            <a:endParaRPr lang="ru-RU" sz="3200" b="1" dirty="0">
              <a:solidFill>
                <a:srgbClr val="00B0F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879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>
            <a:spLocks noChangeArrowheads="1"/>
          </p:cNvSpPr>
          <p:nvPr/>
        </p:nvSpPr>
        <p:spPr bwMode="auto">
          <a:xfrm>
            <a:off x="2895600" y="1905000"/>
            <a:ext cx="3563937" cy="646157"/>
          </a:xfrm>
          <a:prstGeom prst="wedgeRoundRectCallout">
            <a:avLst>
              <a:gd name="adj1" fmla="val 1628"/>
              <a:gd name="adj2" fmla="val 47641"/>
              <a:gd name="adj3" fmla="val 16667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en-US" sz="1600" dirty="0">
                <a:solidFill>
                  <a:prstClr val="black"/>
                </a:solidFill>
              </a:rPr>
              <a:t>STATUS UPDATE</a:t>
            </a:r>
          </a:p>
          <a:p>
            <a:pPr algn="ctr"/>
            <a:r>
              <a:rPr lang="en-US" sz="1600" dirty="0">
                <a:solidFill>
                  <a:prstClr val="black"/>
                </a:solidFill>
              </a:rPr>
              <a:t>http://link.com</a:t>
            </a:r>
          </a:p>
        </p:txBody>
      </p:sp>
      <p:sp>
        <p:nvSpPr>
          <p:cNvPr id="6" name="Rounded Rectangular Callout 5"/>
          <p:cNvSpPr>
            <a:spLocks noChangeArrowheads="1"/>
          </p:cNvSpPr>
          <p:nvPr/>
        </p:nvSpPr>
        <p:spPr bwMode="auto">
          <a:xfrm>
            <a:off x="334691" y="381000"/>
            <a:ext cx="2306691" cy="2047863"/>
          </a:xfrm>
          <a:prstGeom prst="wedgeRoundRectCallout">
            <a:avLst>
              <a:gd name="adj1" fmla="val 100319"/>
              <a:gd name="adj2" fmla="val 32680"/>
              <a:gd name="adj3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prstClr val="black"/>
                </a:solidFill>
                <a:latin typeface="Trebuchet MS" pitchFamily="34" charset="0"/>
              </a:rPr>
              <a:t>PROVIDE INFORMATION</a:t>
            </a:r>
          </a:p>
          <a:p>
            <a:pPr algn="ctr">
              <a:defRPr/>
            </a:pPr>
            <a:r>
              <a:rPr lang="en-US" sz="1400" dirty="0">
                <a:solidFill>
                  <a:prstClr val="white"/>
                </a:solidFill>
                <a:latin typeface="Trebuchet MS" pitchFamily="34" charset="0"/>
              </a:rPr>
              <a:t>The most appealing updates are the ones that offer something but don</a:t>
            </a:r>
            <a:r>
              <a:rPr lang="fr-FR" sz="1400" dirty="0">
                <a:solidFill>
                  <a:prstClr val="white"/>
                </a:solidFill>
                <a:latin typeface="Trebuchet MS" pitchFamily="34" charset="0"/>
              </a:rPr>
              <a:t>’</a:t>
            </a:r>
            <a:r>
              <a:rPr lang="en-US" sz="1400" dirty="0">
                <a:solidFill>
                  <a:prstClr val="white"/>
                </a:solidFill>
                <a:latin typeface="Trebuchet MS" pitchFamily="34" charset="0"/>
              </a:rPr>
              <a:t>t make disclose everything, make fans want to click…</a:t>
            </a:r>
          </a:p>
        </p:txBody>
      </p:sp>
      <p:sp>
        <p:nvSpPr>
          <p:cNvPr id="15" name="Rounded Rectangular Callout 14"/>
          <p:cNvSpPr>
            <a:spLocks noChangeArrowheads="1"/>
          </p:cNvSpPr>
          <p:nvPr/>
        </p:nvSpPr>
        <p:spPr bwMode="auto">
          <a:xfrm>
            <a:off x="3200400" y="2819399"/>
            <a:ext cx="2590800" cy="2410811"/>
          </a:xfrm>
          <a:prstGeom prst="wedgeRoundRectCallout">
            <a:avLst>
              <a:gd name="adj1" fmla="val -5734"/>
              <a:gd name="adj2" fmla="val 35149"/>
              <a:gd name="adj3" fmla="val 16667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6" name="Rounded Rectangular Callout 15"/>
          <p:cNvSpPr>
            <a:spLocks noChangeArrowheads="1"/>
          </p:cNvSpPr>
          <p:nvPr/>
        </p:nvSpPr>
        <p:spPr bwMode="auto">
          <a:xfrm>
            <a:off x="2837029" y="5348359"/>
            <a:ext cx="3411371" cy="366641"/>
          </a:xfrm>
          <a:prstGeom prst="wedgeRoundRectCallout">
            <a:avLst>
              <a:gd name="adj1" fmla="val 1628"/>
              <a:gd name="adj2" fmla="val 47641"/>
              <a:gd name="adj3" fmla="val 16667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en-US" sz="1600" dirty="0">
                <a:solidFill>
                  <a:prstClr val="black"/>
                </a:solidFill>
              </a:rPr>
              <a:t>LIKE- COMMENT- SHARE</a:t>
            </a:r>
          </a:p>
        </p:txBody>
      </p:sp>
      <p:sp>
        <p:nvSpPr>
          <p:cNvPr id="17" name="Rounded Rectangular Callout 16"/>
          <p:cNvSpPr>
            <a:spLocks noChangeArrowheads="1"/>
          </p:cNvSpPr>
          <p:nvPr/>
        </p:nvSpPr>
        <p:spPr bwMode="auto">
          <a:xfrm>
            <a:off x="2837029" y="5992812"/>
            <a:ext cx="3335171" cy="723921"/>
          </a:xfrm>
          <a:prstGeom prst="wedgeRoundRectCallout">
            <a:avLst>
              <a:gd name="adj1" fmla="val 1628"/>
              <a:gd name="adj2" fmla="val 47641"/>
              <a:gd name="adj3" fmla="val 16667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en-US" sz="1600" dirty="0">
                <a:solidFill>
                  <a:prstClr val="black"/>
                </a:solidFill>
              </a:rPr>
              <a:t>COMMENTS</a:t>
            </a:r>
          </a:p>
        </p:txBody>
      </p:sp>
      <p:sp>
        <p:nvSpPr>
          <p:cNvPr id="7" name="Rounded Rectangular Callout 6"/>
          <p:cNvSpPr>
            <a:spLocks noChangeArrowheads="1"/>
          </p:cNvSpPr>
          <p:nvPr/>
        </p:nvSpPr>
        <p:spPr bwMode="auto">
          <a:xfrm>
            <a:off x="334691" y="2627357"/>
            <a:ext cx="2484709" cy="1639843"/>
          </a:xfrm>
          <a:prstGeom prst="wedgeRoundRectCallout">
            <a:avLst>
              <a:gd name="adj1" fmla="val 74929"/>
              <a:gd name="adj2" fmla="val 52192"/>
              <a:gd name="adj3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500"/>
              </a:lnSpc>
              <a:defRPr/>
            </a:pPr>
            <a:endParaRPr lang="en-US" sz="1400" dirty="0">
              <a:solidFill>
                <a:srgbClr val="000000"/>
              </a:solidFill>
              <a:latin typeface="Trebuchet MS" pitchFamily="34" charset="0"/>
            </a:endParaRPr>
          </a:p>
          <a:p>
            <a:pPr algn="ctr">
              <a:lnSpc>
                <a:spcPts val="1500"/>
              </a:lnSpc>
              <a:defRPr/>
            </a:pPr>
            <a:r>
              <a:rPr lang="en-US" sz="1400" dirty="0">
                <a:solidFill>
                  <a:srgbClr val="000000"/>
                </a:solidFill>
                <a:latin typeface="Trebuchet MS" pitchFamily="34" charset="0"/>
              </a:rPr>
              <a:t>INCLUDE IMAGES</a:t>
            </a:r>
          </a:p>
          <a:p>
            <a:pPr algn="ctr">
              <a:lnSpc>
                <a:spcPts val="1500"/>
              </a:lnSpc>
              <a:defRPr/>
            </a:pPr>
            <a:r>
              <a:rPr lang="en-US" sz="1400" dirty="0">
                <a:solidFill>
                  <a:prstClr val="white"/>
                </a:solidFill>
                <a:latin typeface="Trebuchet MS" pitchFamily="34" charset="0"/>
              </a:rPr>
              <a:t>Posts with images get the highest amount of engagement on Facebook- so include when you can perfect size 800 x 600</a:t>
            </a:r>
          </a:p>
        </p:txBody>
      </p:sp>
      <p:pic>
        <p:nvPicPr>
          <p:cNvPr id="2" name="Picture 1" descr="LIP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429000" y="2971800"/>
            <a:ext cx="2130046" cy="2130046"/>
          </a:xfrm>
          <a:prstGeom prst="rect">
            <a:avLst/>
          </a:prstGeom>
        </p:spPr>
      </p:pic>
      <p:sp>
        <p:nvSpPr>
          <p:cNvPr id="8" name="Rounded Rectangular Callout 7"/>
          <p:cNvSpPr>
            <a:spLocks noChangeArrowheads="1"/>
          </p:cNvSpPr>
          <p:nvPr/>
        </p:nvSpPr>
        <p:spPr bwMode="auto">
          <a:xfrm>
            <a:off x="304800" y="4572000"/>
            <a:ext cx="2732987" cy="1866792"/>
          </a:xfrm>
          <a:prstGeom prst="wedgeRoundRectCallout">
            <a:avLst>
              <a:gd name="adj1" fmla="val 83972"/>
              <a:gd name="adj2" fmla="val 39472"/>
              <a:gd name="adj3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500"/>
              </a:lnSpc>
              <a:defRPr/>
            </a:pPr>
            <a:endParaRPr lang="en-US" sz="1400" dirty="0">
              <a:solidFill>
                <a:srgbClr val="000000"/>
              </a:solidFill>
              <a:latin typeface="Trebuchet MS" pitchFamily="34" charset="0"/>
            </a:endParaRPr>
          </a:p>
          <a:p>
            <a:pPr algn="ctr">
              <a:lnSpc>
                <a:spcPts val="1500"/>
              </a:lnSpc>
              <a:defRPr/>
            </a:pPr>
            <a:r>
              <a:rPr lang="en-US" sz="1400" dirty="0">
                <a:solidFill>
                  <a:srgbClr val="000000"/>
                </a:solidFill>
                <a:latin typeface="Trebuchet MS" pitchFamily="34" charset="0"/>
              </a:rPr>
              <a:t>ENGAGE WITH USERS</a:t>
            </a:r>
          </a:p>
          <a:p>
            <a:pPr algn="ctr">
              <a:lnSpc>
                <a:spcPts val="1500"/>
              </a:lnSpc>
              <a:defRPr/>
            </a:pPr>
            <a:r>
              <a:rPr lang="en-US" sz="1400" dirty="0">
                <a:solidFill>
                  <a:prstClr val="white"/>
                </a:solidFill>
                <a:latin typeface="Trebuchet MS" pitchFamily="34" charset="0"/>
              </a:rPr>
              <a:t>Posts just don</a:t>
            </a:r>
            <a:r>
              <a:rPr lang="fr-FR" sz="1400" dirty="0">
                <a:solidFill>
                  <a:prstClr val="white"/>
                </a:solidFill>
                <a:latin typeface="Trebuchet MS" pitchFamily="34" charset="0"/>
              </a:rPr>
              <a:t>’</a:t>
            </a:r>
            <a:r>
              <a:rPr lang="en-US" sz="1400" dirty="0">
                <a:solidFill>
                  <a:prstClr val="white"/>
                </a:solidFill>
                <a:latin typeface="Trebuchet MS" pitchFamily="34" charset="0"/>
              </a:rPr>
              <a:t>t grab attention- comments and responses do. Engage with people and build relationships thru conversational dialogue</a:t>
            </a:r>
          </a:p>
        </p:txBody>
      </p:sp>
      <p:sp>
        <p:nvSpPr>
          <p:cNvPr id="20" name="Rounded Rectangular Callout 19"/>
          <p:cNvSpPr>
            <a:spLocks noChangeArrowheads="1"/>
          </p:cNvSpPr>
          <p:nvPr/>
        </p:nvSpPr>
        <p:spPr bwMode="auto">
          <a:xfrm>
            <a:off x="6248400" y="2667000"/>
            <a:ext cx="2559412" cy="1794346"/>
          </a:xfrm>
          <a:prstGeom prst="wedgeRoundRectCallout">
            <a:avLst>
              <a:gd name="adj1" fmla="val -82715"/>
              <a:gd name="adj2" fmla="val 26490"/>
              <a:gd name="adj3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rgbClr val="000000"/>
                </a:solidFill>
                <a:latin typeface="Trebuchet MS" pitchFamily="34" charset="0"/>
              </a:rPr>
              <a:t>MOBILE FRIENDLY</a:t>
            </a:r>
          </a:p>
          <a:p>
            <a:pPr algn="ctr">
              <a:defRPr/>
            </a:pPr>
            <a:r>
              <a:rPr lang="en-US" sz="1400" dirty="0">
                <a:solidFill>
                  <a:prstClr val="white"/>
                </a:solidFill>
                <a:latin typeface="Trebuchet MS" pitchFamily="34" charset="0"/>
              </a:rPr>
              <a:t>Use simple imagery that will be easily seen on mobile devices as 70% of your fans will see the posts on their phone</a:t>
            </a:r>
          </a:p>
        </p:txBody>
      </p:sp>
      <p:sp>
        <p:nvSpPr>
          <p:cNvPr id="21" name="Rounded Rectangular Callout 20"/>
          <p:cNvSpPr>
            <a:spLocks noChangeArrowheads="1"/>
          </p:cNvSpPr>
          <p:nvPr/>
        </p:nvSpPr>
        <p:spPr bwMode="auto">
          <a:xfrm>
            <a:off x="6660788" y="4648200"/>
            <a:ext cx="2254612" cy="1866792"/>
          </a:xfrm>
          <a:prstGeom prst="wedgeRoundRectCallout">
            <a:avLst>
              <a:gd name="adj1" fmla="val -76018"/>
              <a:gd name="adj2" fmla="val 41931"/>
              <a:gd name="adj3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500"/>
              </a:lnSpc>
              <a:defRPr/>
            </a:pPr>
            <a:endParaRPr lang="en-US" sz="1400" dirty="0">
              <a:solidFill>
                <a:srgbClr val="000000"/>
              </a:solidFill>
              <a:latin typeface="Trebuchet MS" pitchFamily="34" charset="0"/>
            </a:endParaRPr>
          </a:p>
          <a:p>
            <a:pPr algn="ctr">
              <a:lnSpc>
                <a:spcPts val="1500"/>
              </a:lnSpc>
              <a:defRPr/>
            </a:pPr>
            <a:r>
              <a:rPr lang="en-US" sz="1400" dirty="0">
                <a:solidFill>
                  <a:srgbClr val="000000"/>
                </a:solidFill>
                <a:latin typeface="Trebuchet MS" pitchFamily="34" charset="0"/>
              </a:rPr>
              <a:t>BE AVAILABLE</a:t>
            </a:r>
          </a:p>
          <a:p>
            <a:pPr algn="ctr">
              <a:lnSpc>
                <a:spcPts val="1500"/>
              </a:lnSpc>
              <a:defRPr/>
            </a:pPr>
            <a:r>
              <a:rPr lang="en-US" sz="1400" dirty="0">
                <a:solidFill>
                  <a:prstClr val="white"/>
                </a:solidFill>
                <a:latin typeface="Trebuchet MS" pitchFamily="34" charset="0"/>
              </a:rPr>
              <a:t>Post when the audience is listening not just when your business is open.  This will ensure more engagement from users</a:t>
            </a:r>
          </a:p>
        </p:txBody>
      </p:sp>
      <p:sp>
        <p:nvSpPr>
          <p:cNvPr id="22" name="Rounded Rectangular Callout 21"/>
          <p:cNvSpPr>
            <a:spLocks noChangeArrowheads="1"/>
          </p:cNvSpPr>
          <p:nvPr/>
        </p:nvSpPr>
        <p:spPr bwMode="auto">
          <a:xfrm>
            <a:off x="6729721" y="533400"/>
            <a:ext cx="2306691" cy="1891470"/>
          </a:xfrm>
          <a:prstGeom prst="wedgeRoundRectCallout">
            <a:avLst>
              <a:gd name="adj1" fmla="val -86679"/>
              <a:gd name="adj2" fmla="val 37312"/>
              <a:gd name="adj3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500"/>
              </a:lnSpc>
              <a:defRPr/>
            </a:pPr>
            <a:endParaRPr lang="en-US" sz="1400" dirty="0">
              <a:solidFill>
                <a:prstClr val="black"/>
              </a:solidFill>
              <a:latin typeface="Trebuchet MS" pitchFamily="34" charset="0"/>
            </a:endParaRPr>
          </a:p>
          <a:p>
            <a:pPr algn="ctr">
              <a:lnSpc>
                <a:spcPts val="1500"/>
              </a:lnSpc>
              <a:defRPr/>
            </a:pPr>
            <a:r>
              <a:rPr lang="en-US" sz="1400" dirty="0">
                <a:solidFill>
                  <a:prstClr val="black"/>
                </a:solidFill>
                <a:latin typeface="Trebuchet MS" pitchFamily="34" charset="0"/>
              </a:rPr>
              <a:t>PROVIDE A LINK</a:t>
            </a:r>
          </a:p>
          <a:p>
            <a:pPr algn="ctr">
              <a:lnSpc>
                <a:spcPts val="1500"/>
              </a:lnSpc>
              <a:defRPr/>
            </a:pPr>
            <a:r>
              <a:rPr lang="en-US" sz="1400" dirty="0">
                <a:solidFill>
                  <a:prstClr val="white"/>
                </a:solidFill>
                <a:latin typeface="Trebuchet MS" pitchFamily="34" charset="0"/>
              </a:rPr>
              <a:t>If you are going to provide a link, you can use Bit.ly so you can track how many people are clicking through from Facebook</a:t>
            </a:r>
          </a:p>
        </p:txBody>
      </p:sp>
      <p:sp>
        <p:nvSpPr>
          <p:cNvPr id="23" name="Rounded Rectangular Callout 22"/>
          <p:cNvSpPr>
            <a:spLocks noChangeArrowheads="1"/>
          </p:cNvSpPr>
          <p:nvPr/>
        </p:nvSpPr>
        <p:spPr bwMode="auto">
          <a:xfrm>
            <a:off x="3124200" y="228600"/>
            <a:ext cx="3276599" cy="1371600"/>
          </a:xfrm>
          <a:prstGeom prst="wedgeRoundRectCallout">
            <a:avLst>
              <a:gd name="adj1" fmla="val 8382"/>
              <a:gd name="adj2" fmla="val 78534"/>
              <a:gd name="adj3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rgbClr val="000000"/>
                </a:solidFill>
                <a:latin typeface="Trebuchet MS" pitchFamily="34" charset="0"/>
              </a:rPr>
              <a:t>KEEP THINGS POSITIVE</a:t>
            </a:r>
          </a:p>
          <a:p>
            <a:pPr algn="ctr">
              <a:defRPr/>
            </a:pPr>
            <a:r>
              <a:rPr lang="en-US" sz="1400" dirty="0">
                <a:solidFill>
                  <a:prstClr val="white"/>
                </a:solidFill>
                <a:latin typeface="Trebuchet MS" pitchFamily="34" charset="0"/>
              </a:rPr>
              <a:t>Positivity breeds engagement and sharing. Inspires and excites users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9000" y="29106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提供資訊</a:t>
            </a:r>
            <a:endParaRPr lang="en-US" dirty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24299" y="2159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保持正面積極</a:t>
            </a:r>
            <a:endParaRPr lang="en-US" dirty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89800" y="53236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提供連結</a:t>
            </a:r>
            <a:endParaRPr lang="en-US" dirty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90600" y="261516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加入圖像</a:t>
            </a:r>
            <a:endParaRPr lang="en-US" dirty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53200" y="2602468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方便流動裝置用戶</a:t>
            </a:r>
            <a:endParaRPr lang="en-US" dirty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90600" y="458366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與用戶交流</a:t>
            </a:r>
            <a:endParaRPr lang="en-US" dirty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251700" y="46344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時刻關注</a:t>
            </a:r>
            <a:endParaRPr lang="en-US" dirty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083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20" grpId="0" animBg="1"/>
      <p:bldP spid="21" grpId="0" animBg="1"/>
      <p:bldP spid="22" grpId="0" animBg="1"/>
      <p:bldP spid="23" grpId="0" animBg="1"/>
      <p:bldP spid="14" grpId="0"/>
      <p:bldP spid="18" grpId="0"/>
      <p:bldP spid="19" grpId="0"/>
      <p:bldP spid="24" grpId="0"/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ODESK - ELANCE JOBS\Loren\mouth_tape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4580504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495800" y="0"/>
            <a:ext cx="46482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7707" y="1981200"/>
            <a:ext cx="3775714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4000" dirty="0">
              <a:solidFill>
                <a:prstClr val="white"/>
              </a:solidFill>
              <a:latin typeface="Trebuchet MS" pitchFamily="34" charset="0"/>
            </a:endParaRPr>
          </a:p>
          <a:p>
            <a:pPr algn="ctr"/>
            <a:r>
              <a:rPr lang="zh-TW" altLang="en-US" sz="3800" b="1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Microsoft New Tai Lue" pitchFamily="34" charset="0"/>
              </a:rPr>
              <a:t>如果你不夠正面</a:t>
            </a:r>
            <a:endParaRPr lang="en-US" altLang="zh-TW" sz="3800" b="1" dirty="0">
              <a:solidFill>
                <a:prstClr val="white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Microsoft New Tai Lue" pitchFamily="34" charset="0"/>
            </a:endParaRPr>
          </a:p>
          <a:p>
            <a:pPr algn="ctr"/>
            <a:r>
              <a:rPr lang="zh-TW" altLang="en-US" sz="3800" b="1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Microsoft New Tai Lue" pitchFamily="34" charset="0"/>
              </a:rPr>
              <a:t>請保持沉默</a:t>
            </a:r>
            <a:endParaRPr lang="en-US" sz="3800" b="1" dirty="0">
              <a:solidFill>
                <a:prstClr val="white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Microsoft New Tai Lue" pitchFamily="34" charset="0"/>
            </a:endParaRPr>
          </a:p>
          <a:p>
            <a:pPr algn="ctr"/>
            <a:r>
              <a:rPr lang="en-US" sz="4000" dirty="0">
                <a:solidFill>
                  <a:prstClr val="white"/>
                </a:solidFill>
                <a:latin typeface="Trebuchet MS" pitchFamily="34" charset="0"/>
              </a:rPr>
              <a:t>IF YOU CANNOT</a:t>
            </a:r>
          </a:p>
          <a:p>
            <a:pPr algn="ctr"/>
            <a:r>
              <a:rPr lang="en-US" sz="4000" dirty="0">
                <a:solidFill>
                  <a:prstClr val="white"/>
                </a:solidFill>
                <a:latin typeface="Trebuchet MS" pitchFamily="34" charset="0"/>
              </a:rPr>
              <a:t>BE POSITIVE</a:t>
            </a:r>
          </a:p>
          <a:p>
            <a:pPr algn="ctr"/>
            <a:r>
              <a:rPr lang="en-US" sz="4000" dirty="0">
                <a:solidFill>
                  <a:prstClr val="white"/>
                </a:solidFill>
                <a:latin typeface="Trebuchet MS" pitchFamily="34" charset="0"/>
              </a:rPr>
              <a:t>THEN AT LEAST </a:t>
            </a:r>
          </a:p>
          <a:p>
            <a:pPr algn="ctr"/>
            <a:r>
              <a:rPr lang="en-US" sz="4000" dirty="0">
                <a:solidFill>
                  <a:prstClr val="white"/>
                </a:solidFill>
                <a:latin typeface="Trebuchet MS" pitchFamily="34" charset="0"/>
              </a:rPr>
              <a:t>BE QUIET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724400" y="304800"/>
            <a:ext cx="41148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zh-TW" altLang="en-US" sz="2800" dirty="0" smtClean="0">
                <a:effectLst/>
                <a:latin typeface="華康儷中黑" panose="020B0509000000000000" pitchFamily="49" charset="-120"/>
                <a:ea typeface="華康儷中黑" panose="020B0509000000000000" pitchFamily="49" charset="-120"/>
              </a:rPr>
              <a:t>留言</a:t>
            </a:r>
            <a:r>
              <a:rPr lang="en-US" altLang="zh-TW" sz="2800" dirty="0" smtClean="0">
                <a:effectLst/>
                <a:latin typeface="華康儷中黑" panose="020B0509000000000000" pitchFamily="49" charset="-120"/>
                <a:ea typeface="華康儷中黑" panose="020B0509000000000000" pitchFamily="49" charset="-120"/>
              </a:rPr>
              <a:t>/</a:t>
            </a:r>
            <a:r>
              <a:rPr lang="zh-TW" altLang="en-US" sz="2800" dirty="0" smtClean="0">
                <a:effectLst/>
                <a:latin typeface="華康儷中黑" panose="020B0509000000000000" pitchFamily="49" charset="-120"/>
                <a:ea typeface="華康儷中黑" panose="020B0509000000000000" pitchFamily="49" charset="-120"/>
              </a:rPr>
              <a:t>發帖都應該</a:t>
            </a:r>
            <a:r>
              <a:rPr lang="en-US" altLang="zh-TW" sz="2800" dirty="0" smtClean="0">
                <a:effectLst/>
                <a:latin typeface="華康儷中黑" panose="020B0509000000000000" pitchFamily="49" charset="-120"/>
                <a:ea typeface="華康儷中黑" panose="020B0509000000000000" pitchFamily="49" charset="-120"/>
              </a:rPr>
              <a:t/>
            </a:r>
            <a:br>
              <a:rPr lang="en-US" altLang="zh-TW" sz="2800" dirty="0" smtClean="0">
                <a:effectLst/>
                <a:latin typeface="華康儷中黑" panose="020B0509000000000000" pitchFamily="49" charset="-120"/>
                <a:ea typeface="華康儷中黑" panose="020B0509000000000000" pitchFamily="49" charset="-120"/>
              </a:rPr>
            </a:br>
            <a:r>
              <a:rPr lang="zh-TW" altLang="en-US" sz="2800" dirty="0" smtClean="0">
                <a:effectLst/>
                <a:latin typeface="華康儷中黑" panose="020B0509000000000000" pitchFamily="49" charset="-120"/>
                <a:ea typeface="華康儷中黑" panose="020B0509000000000000" pitchFamily="49" charset="-120"/>
              </a:rPr>
              <a:t>保持正面</a:t>
            </a:r>
            <a:r>
              <a:rPr lang="en-US" sz="2800" dirty="0" smtClean="0">
                <a:effectLst/>
              </a:rPr>
              <a:t/>
            </a:r>
            <a:br>
              <a:rPr lang="en-US" sz="2800" dirty="0" smtClean="0">
                <a:effectLst/>
              </a:rPr>
            </a:br>
            <a:r>
              <a:rPr lang="en-US" sz="2800" dirty="0" smtClean="0">
                <a:effectLst/>
              </a:rPr>
              <a:t>Comments/posts should be positive</a:t>
            </a:r>
            <a:endParaRPr lang="en-US" sz="2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595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zh-TW" altLang="en-US" sz="3200" b="0" dirty="0" smtClean="0">
                <a:solidFill>
                  <a:srgbClr val="00B0F0"/>
                </a:solidFill>
                <a:effectLst/>
                <a:latin typeface="華康儷中黑" panose="020B0509000000000000" pitchFamily="49" charset="-120"/>
                <a:ea typeface="華康儷中黑" panose="020B0509000000000000" pitchFamily="49" charset="-120"/>
              </a:rPr>
              <a:t>在點</a:t>
            </a:r>
            <a:r>
              <a:rPr lang="zh-TW" altLang="en-US" sz="3200" b="0" dirty="0">
                <a:solidFill>
                  <a:srgbClr val="00B0F0"/>
                </a:solidFill>
                <a:effectLst/>
                <a:latin typeface="華康儷中黑" panose="020B0509000000000000" pitchFamily="49" charset="-120"/>
                <a:ea typeface="華康儷中黑" panose="020B0509000000000000" pitchFamily="49" charset="-120"/>
              </a:rPr>
              <a:t>擊發送之</a:t>
            </a:r>
            <a:r>
              <a:rPr lang="zh-TW" altLang="en-US" sz="3200" b="0" dirty="0" smtClean="0">
                <a:solidFill>
                  <a:srgbClr val="00B0F0"/>
                </a:solidFill>
                <a:effectLst/>
                <a:latin typeface="華康儷中黑" panose="020B0509000000000000" pitchFamily="49" charset="-120"/>
                <a:ea typeface="華康儷中黑" panose="020B0509000000000000" pitchFamily="49" charset="-120"/>
              </a:rPr>
              <a:t>前 </a:t>
            </a:r>
            <a:r>
              <a:rPr lang="en-US" sz="3200" dirty="0" smtClean="0">
                <a:solidFill>
                  <a:srgbClr val="00B0F0"/>
                </a:solidFill>
                <a:effectLst/>
                <a:latin typeface="Trebuchet MS" pitchFamily="34" charset="0"/>
              </a:rPr>
              <a:t>Before you hit send..</a:t>
            </a:r>
            <a:endParaRPr lang="en-US" sz="3200" dirty="0">
              <a:solidFill>
                <a:srgbClr val="00B0F0"/>
              </a:solidFill>
              <a:effectLst/>
              <a:latin typeface="Trebuchet MS" pitchFamily="34" charset="0"/>
            </a:endParaRPr>
          </a:p>
        </p:txBody>
      </p:sp>
      <p:pic>
        <p:nvPicPr>
          <p:cNvPr id="6146" name="Picture 2" descr="K:\ODESK - ELANCE JOBS\Loren\Mouse Click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212671" y="4267200"/>
            <a:ext cx="4931329" cy="2590800"/>
          </a:xfrm>
          <a:prstGeom prst="rect">
            <a:avLst/>
          </a:prstGeom>
          <a:noFill/>
        </p:spPr>
      </p:pic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457200" y="1143000"/>
            <a:ext cx="4267200" cy="4525963"/>
          </a:xfrm>
          <a:prstGeom prst="rect">
            <a:avLst/>
          </a:prstGeom>
        </p:spPr>
        <p:txBody>
          <a:bodyPr/>
          <a:lstStyle/>
          <a:p>
            <a:r>
              <a:rPr lang="zh-TW" altLang="en-US" sz="2200" dirty="0" smtClean="0">
                <a:solidFill>
                  <a:srgbClr val="00206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有沒有校對內容</a:t>
            </a:r>
            <a:r>
              <a:rPr lang="en-US" sz="2200" dirty="0" smtClean="0">
                <a:solidFill>
                  <a:srgbClr val="002060"/>
                </a:solidFill>
                <a:latin typeface="Trebuchet MS" pitchFamily="34" charset="0"/>
              </a:rPr>
              <a:t>?</a:t>
            </a:r>
          </a:p>
          <a:p>
            <a:r>
              <a:rPr lang="zh-TW" altLang="en-US" sz="2200" dirty="0" smtClean="0">
                <a:solidFill>
                  <a:srgbClr val="00206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發這訊息的目的是什麼</a:t>
            </a:r>
            <a:r>
              <a:rPr lang="en-US" sz="2200" dirty="0" smtClean="0">
                <a:solidFill>
                  <a:srgbClr val="002060"/>
                </a:solidFill>
                <a:latin typeface="Trebuchet MS" pitchFamily="34" charset="0"/>
              </a:rPr>
              <a:t>? </a:t>
            </a:r>
            <a:r>
              <a:rPr lang="zh-TW" altLang="en-US" sz="2200" dirty="0">
                <a:solidFill>
                  <a:srgbClr val="00206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有</a:t>
            </a:r>
            <a:r>
              <a:rPr lang="zh-TW" altLang="en-US" sz="2200" dirty="0" smtClean="0">
                <a:solidFill>
                  <a:srgbClr val="00206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趣嗎</a:t>
            </a:r>
            <a:r>
              <a:rPr lang="en-US" sz="2200" dirty="0" smtClean="0">
                <a:solidFill>
                  <a:srgbClr val="002060"/>
                </a:solidFill>
                <a:latin typeface="Trebuchet MS" pitchFamily="34" charset="0"/>
              </a:rPr>
              <a:t>?</a:t>
            </a:r>
          </a:p>
          <a:p>
            <a:r>
              <a:rPr lang="zh-TW" altLang="en-US" sz="2200" dirty="0" smtClean="0">
                <a:solidFill>
                  <a:srgbClr val="00206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是否應該添加圖片或短片？它的品質高嗎</a:t>
            </a:r>
            <a:r>
              <a:rPr lang="en-US" sz="2200" dirty="0" smtClean="0">
                <a:solidFill>
                  <a:srgbClr val="002060"/>
                </a:solidFill>
                <a:latin typeface="Trebuchet MS" pitchFamily="34" charset="0"/>
              </a:rPr>
              <a:t>? </a:t>
            </a:r>
          </a:p>
          <a:p>
            <a:r>
              <a:rPr lang="zh-TW" altLang="en-US" sz="2200" dirty="0">
                <a:solidFill>
                  <a:srgbClr val="00206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是發送這訊息的適當時候嗎</a:t>
            </a:r>
            <a:r>
              <a:rPr lang="en-US" sz="2200" dirty="0" smtClean="0">
                <a:solidFill>
                  <a:srgbClr val="002060"/>
                </a:solidFill>
                <a:latin typeface="Trebuchet MS" pitchFamily="34" charset="0"/>
              </a:rPr>
              <a:t>?</a:t>
            </a:r>
          </a:p>
          <a:p>
            <a:r>
              <a:rPr lang="zh-TW" altLang="en-US" sz="2200" dirty="0">
                <a:solidFill>
                  <a:srgbClr val="00206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我的訊息是正面積極而且有意義嗎</a:t>
            </a:r>
            <a:r>
              <a:rPr lang="en-US" sz="2200" dirty="0">
                <a:solidFill>
                  <a:srgbClr val="002060"/>
                </a:solidFill>
                <a:latin typeface="Trebuchet MS" pitchFamily="34" charset="0"/>
              </a:rPr>
              <a:t>?</a:t>
            </a:r>
          </a:p>
          <a:p>
            <a:r>
              <a:rPr lang="zh-TW" altLang="en-US" sz="2200" dirty="0">
                <a:solidFill>
                  <a:srgbClr val="00206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文</a:t>
            </a:r>
            <a:r>
              <a:rPr lang="zh-TW" altLang="en-US" sz="2200" dirty="0" smtClean="0">
                <a:solidFill>
                  <a:srgbClr val="00206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字內容是</a:t>
            </a:r>
            <a:r>
              <a:rPr lang="zh-TW" altLang="en-US" sz="2200" dirty="0">
                <a:solidFill>
                  <a:srgbClr val="00206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否</a:t>
            </a:r>
            <a:r>
              <a:rPr lang="zh-TW" altLang="en-US" sz="2200" dirty="0" smtClean="0">
                <a:solidFill>
                  <a:srgbClr val="00206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太長</a:t>
            </a:r>
            <a:r>
              <a:rPr lang="en-US" sz="2200" dirty="0" smtClean="0">
                <a:solidFill>
                  <a:srgbClr val="002060"/>
                </a:solidFill>
                <a:latin typeface="Trebuchet MS" pitchFamily="34" charset="0"/>
              </a:rPr>
              <a:t>?</a:t>
            </a:r>
          </a:p>
          <a:p>
            <a:r>
              <a:rPr lang="zh-TW" altLang="en-US" sz="2200" dirty="0" smtClean="0">
                <a:solidFill>
                  <a:srgbClr val="00206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有包含鼓</a:t>
            </a:r>
            <a:r>
              <a:rPr lang="zh-TW" altLang="en-US" sz="2200" dirty="0">
                <a:solidFill>
                  <a:srgbClr val="00206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勵人採取行動的文</a:t>
            </a:r>
            <a:r>
              <a:rPr lang="zh-TW" altLang="en-US" sz="2200" dirty="0" smtClean="0">
                <a:solidFill>
                  <a:srgbClr val="00206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字</a:t>
            </a:r>
            <a:r>
              <a:rPr lang="zh-TW" altLang="en-US" sz="2200" dirty="0">
                <a:solidFill>
                  <a:srgbClr val="00206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嗎</a:t>
            </a:r>
            <a:r>
              <a:rPr lang="en-US" sz="2200" dirty="0" smtClean="0">
                <a:solidFill>
                  <a:srgbClr val="002060"/>
                </a:solidFill>
                <a:latin typeface="Trebuchet MS" pitchFamily="34" charset="0"/>
              </a:rPr>
              <a:t>?</a:t>
            </a:r>
            <a:r>
              <a:rPr lang="zh-TW" altLang="en-US" sz="2200" dirty="0" smtClean="0">
                <a:solidFill>
                  <a:srgbClr val="002060"/>
                </a:solidFill>
                <a:latin typeface="Trebuchet MS" pitchFamily="34" charset="0"/>
              </a:rPr>
              <a:t> </a:t>
            </a:r>
            <a:r>
              <a:rPr lang="zh-TW" altLang="en-US" sz="2200" dirty="0">
                <a:solidFill>
                  <a:srgbClr val="00206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直接要求對方讚好吧</a:t>
            </a:r>
            <a:r>
              <a:rPr lang="zh-TW" altLang="en-US" sz="2200" dirty="0" smtClean="0">
                <a:solidFill>
                  <a:srgbClr val="002060"/>
                </a:solidFill>
                <a:latin typeface="Trebuchet MS" pitchFamily="34" charset="0"/>
              </a:rPr>
              <a:t>！</a:t>
            </a:r>
            <a:endParaRPr lang="en-US" sz="2200" dirty="0" smtClean="0">
              <a:solidFill>
                <a:srgbClr val="002060"/>
              </a:solidFill>
              <a:latin typeface="Trebuchet MS" pitchFamily="34" charset="0"/>
            </a:endParaRPr>
          </a:p>
          <a:p>
            <a:endParaRPr lang="en-US" sz="2200" dirty="0">
              <a:solidFill>
                <a:srgbClr val="002060"/>
              </a:solidFill>
              <a:latin typeface="Trebuchet MS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4572000" y="1163637"/>
            <a:ext cx="42672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bg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bg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bg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  <a:spcBef>
                <a:spcPts val="600"/>
              </a:spcBef>
            </a:pPr>
            <a:r>
              <a:rPr lang="en-US" sz="1800" dirty="0" smtClean="0">
                <a:solidFill>
                  <a:srgbClr val="002060"/>
                </a:solidFill>
                <a:latin typeface="Trebuchet MS" pitchFamily="34" charset="0"/>
              </a:rPr>
              <a:t>Did you proofread your content for grammar and spelling?</a:t>
            </a:r>
          </a:p>
          <a:p>
            <a:pPr>
              <a:lnSpc>
                <a:spcPts val="1800"/>
              </a:lnSpc>
              <a:spcBef>
                <a:spcPts val="600"/>
              </a:spcBef>
            </a:pPr>
            <a:r>
              <a:rPr lang="en-US" sz="1800" dirty="0" smtClean="0">
                <a:solidFill>
                  <a:srgbClr val="002060"/>
                </a:solidFill>
                <a:latin typeface="Trebuchet MS" pitchFamily="34" charset="0"/>
              </a:rPr>
              <a:t>What is the intent of this message? Is it interesting?</a:t>
            </a:r>
          </a:p>
          <a:p>
            <a:pPr>
              <a:lnSpc>
                <a:spcPts val="1800"/>
              </a:lnSpc>
              <a:spcBef>
                <a:spcPts val="600"/>
              </a:spcBef>
            </a:pPr>
            <a:r>
              <a:rPr lang="en-US" sz="1800" dirty="0" smtClean="0">
                <a:solidFill>
                  <a:srgbClr val="002060"/>
                </a:solidFill>
                <a:latin typeface="Trebuchet MS" pitchFamily="34" charset="0"/>
              </a:rPr>
              <a:t>Should you add a photo or video? Is it high quality?</a:t>
            </a:r>
          </a:p>
          <a:p>
            <a:pPr>
              <a:lnSpc>
                <a:spcPts val="1800"/>
              </a:lnSpc>
              <a:spcBef>
                <a:spcPts val="600"/>
              </a:spcBef>
            </a:pPr>
            <a:r>
              <a:rPr lang="en-US" sz="1800" dirty="0" smtClean="0">
                <a:solidFill>
                  <a:srgbClr val="002060"/>
                </a:solidFill>
                <a:latin typeface="Trebuchet MS" pitchFamily="34" charset="0"/>
              </a:rPr>
              <a:t>Is this the appropriate time to send this message?</a:t>
            </a:r>
          </a:p>
          <a:p>
            <a:pPr>
              <a:lnSpc>
                <a:spcPts val="1800"/>
              </a:lnSpc>
              <a:spcBef>
                <a:spcPts val="600"/>
              </a:spcBef>
            </a:pPr>
            <a:r>
              <a:rPr lang="en-US" sz="1800" dirty="0" smtClean="0">
                <a:solidFill>
                  <a:srgbClr val="002060"/>
                </a:solidFill>
                <a:latin typeface="Trebuchet MS" pitchFamily="34" charset="0"/>
              </a:rPr>
              <a:t>Is my message positive and offer value?</a:t>
            </a:r>
          </a:p>
          <a:p>
            <a:pPr>
              <a:lnSpc>
                <a:spcPts val="1800"/>
              </a:lnSpc>
              <a:spcBef>
                <a:spcPts val="600"/>
              </a:spcBef>
            </a:pPr>
            <a:r>
              <a:rPr lang="en-US" sz="1800" dirty="0" smtClean="0">
                <a:solidFill>
                  <a:srgbClr val="002060"/>
                </a:solidFill>
                <a:latin typeface="Trebuchet MS" pitchFamily="34" charset="0"/>
              </a:rPr>
              <a:t>Is the text too long?</a:t>
            </a:r>
          </a:p>
          <a:p>
            <a:pPr>
              <a:lnSpc>
                <a:spcPts val="1800"/>
              </a:lnSpc>
              <a:spcBef>
                <a:spcPts val="600"/>
              </a:spcBef>
            </a:pPr>
            <a:r>
              <a:rPr lang="en-US" sz="1800" dirty="0" smtClean="0">
                <a:solidFill>
                  <a:srgbClr val="002060"/>
                </a:solidFill>
                <a:latin typeface="Trebuchet MS" pitchFamily="34" charset="0"/>
              </a:rPr>
              <a:t>Is the call to action on the post?  “LIKE” ask for it!</a:t>
            </a:r>
          </a:p>
          <a:p>
            <a:pPr>
              <a:lnSpc>
                <a:spcPts val="1800"/>
              </a:lnSpc>
              <a:spcBef>
                <a:spcPts val="600"/>
              </a:spcBef>
            </a:pPr>
            <a:endParaRPr lang="en-US" sz="1800" dirty="0">
              <a:solidFill>
                <a:srgbClr val="00206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329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2148" y="1269077"/>
            <a:ext cx="44935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solidFill>
                  <a:srgbClr val="00B0F0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Microsoft New Tai Lue" pitchFamily="34" charset="0"/>
              </a:rPr>
              <a:t>檢查</a:t>
            </a:r>
            <a:r>
              <a:rPr lang="en-US" altLang="zh-TW" sz="3200" b="1" dirty="0">
                <a:solidFill>
                  <a:srgbClr val="00B0F0"/>
                </a:solidFill>
                <a:ea typeface="華康儷中黑" panose="020B0509000000000000" pitchFamily="49" charset="-120"/>
                <a:cs typeface="Microsoft New Tai Lue" pitchFamily="34" charset="0"/>
              </a:rPr>
              <a:t>Hashtag</a:t>
            </a:r>
            <a:r>
              <a:rPr lang="zh-TW" altLang="en-US" sz="3200" b="1" dirty="0">
                <a:solidFill>
                  <a:srgbClr val="00B0F0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Microsoft New Tai Lue" pitchFamily="34" charset="0"/>
              </a:rPr>
              <a:t>的</a:t>
            </a:r>
            <a:r>
              <a:rPr lang="zh-TW" altLang="en-US" sz="3200" b="1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Microsoft New Tai Lue" pitchFamily="34" charset="0"/>
              </a:rPr>
              <a:t>熱門程度</a:t>
            </a:r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827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141" y="2404408"/>
            <a:ext cx="855105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0" dirty="0">
                <a:solidFill>
                  <a:prstClr val="white"/>
                </a:solidFill>
                <a:latin typeface="Impact" panose="020B0806030902050204" pitchFamily="34" charset="0"/>
              </a:rPr>
              <a:t>#MHKAC2014</a:t>
            </a:r>
            <a:endParaRPr lang="en-US" sz="12000" dirty="0">
              <a:solidFill>
                <a:prstClr val="white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423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8299" y="3780606"/>
            <a:ext cx="554510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800" dirty="0">
                <a:solidFill>
                  <a:prstClr val="black">
                    <a:lumMod val="65000"/>
                    <a:lumOff val="35000"/>
                  </a:prstClr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Microsoft New Tai Lue" pitchFamily="34" charset="0"/>
              </a:rPr>
              <a:t>社交媒體連結的期限只有</a:t>
            </a:r>
            <a:endParaRPr lang="en-US" altLang="zh-TW" sz="3800" b="1" dirty="0">
              <a:solidFill>
                <a:srgbClr val="F79646">
                  <a:lumMod val="75000"/>
                </a:srgbClr>
              </a:solidFill>
              <a:ea typeface="華康儷中黑" panose="020B0509000000000000" pitchFamily="49" charset="-120"/>
              <a:cs typeface="Microsoft New Tai Lue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86400" y="5943600"/>
            <a:ext cx="14157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b="1" dirty="0">
                <a:solidFill>
                  <a:srgbClr val="F79646">
                    <a:lumMod val="75000"/>
                  </a:srgbClr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Microsoft New Tai Lue" pitchFamily="34" charset="0"/>
              </a:rPr>
              <a:t>小時</a:t>
            </a:r>
            <a:endParaRPr lang="en-US" sz="4800" b="1" dirty="0">
              <a:solidFill>
                <a:srgbClr val="F7964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006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409604">
            <a:off x="426669" y="470019"/>
            <a:ext cx="609600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05251">
            <a:off x="5693198" y="3559598"/>
            <a:ext cx="3017520" cy="301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 rot="454860">
            <a:off x="6732737" y="3080858"/>
            <a:ext cx="16879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>
                <a:solidFill>
                  <a:srgbClr val="F79646">
                    <a:lumMod val="75000"/>
                  </a:srgbClr>
                </a:solidFill>
              </a:rPr>
              <a:t>Janet Chiu</a:t>
            </a:r>
            <a:endParaRPr lang="zh-TW" altLang="en-US" sz="2800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5410200"/>
            <a:ext cx="4770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79646">
                    <a:lumMod val="75000"/>
                  </a:srgbClr>
                </a:solidFill>
                <a:ea typeface="華康儷中黑" pitchFamily="49" charset="-120"/>
              </a:rPr>
              <a:t>Frusanté</a:t>
            </a:r>
            <a:r>
              <a:rPr lang="en-US" sz="2800" dirty="0">
                <a:solidFill>
                  <a:srgbClr val="F79646">
                    <a:lumMod val="75000"/>
                  </a:srgbClr>
                </a:solidFill>
                <a:ea typeface="華康儷中黑" pitchFamily="49" charset="-120"/>
              </a:rPr>
              <a:t> </a:t>
            </a:r>
            <a:r>
              <a:rPr lang="zh-TW" altLang="en-US" sz="2800" dirty="0">
                <a:solidFill>
                  <a:srgbClr val="F79646">
                    <a:lumMod val="75000"/>
                  </a:srgbClr>
                </a:solidFill>
                <a:ea typeface="華康儷中黑" pitchFamily="49" charset="-120"/>
              </a:rPr>
              <a:t>活心果茶比賽優勝者</a:t>
            </a:r>
          </a:p>
        </p:txBody>
      </p:sp>
    </p:spTree>
    <p:extLst>
      <p:ext uri="{BB962C8B-B14F-4D97-AF65-F5344CB8AC3E}">
        <p14:creationId xmlns:p14="http://schemas.microsoft.com/office/powerpoint/2010/main" xmlns="" val="162245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29100" y="5291316"/>
            <a:ext cx="4083169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800" b="1" dirty="0">
                <a:solidFill>
                  <a:srgbClr val="33CCCC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Microsoft New Tai Lue" pitchFamily="34" charset="0"/>
              </a:rPr>
              <a:t>覆蓋不同</a:t>
            </a:r>
            <a:r>
              <a:rPr lang="zh-TW" altLang="en-US" sz="3800" b="1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Microsoft New Tai Lue" pitchFamily="34" charset="0"/>
              </a:rPr>
              <a:t>時區</a:t>
            </a:r>
            <a:endParaRPr lang="en-US" altLang="zh-TW" sz="3800" b="1" dirty="0">
              <a:solidFill>
                <a:prstClr val="white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Microsoft New Tai Lue" pitchFamily="34" charset="0"/>
            </a:endParaRPr>
          </a:p>
          <a:p>
            <a:r>
              <a:rPr lang="zh-TW" altLang="en-US" sz="3800" b="1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Microsoft New Tai Lue" pitchFamily="34" charset="0"/>
              </a:rPr>
              <a:t>重覆</a:t>
            </a:r>
            <a:r>
              <a:rPr lang="zh-TW" altLang="en-US" sz="3800" b="1" dirty="0">
                <a:solidFill>
                  <a:srgbClr val="33CCCC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Microsoft New Tai Lue" pitchFamily="34" charset="0"/>
              </a:rPr>
              <a:t>分享你的內容</a:t>
            </a:r>
            <a:endParaRPr lang="en-US" sz="3800" b="1" dirty="0">
              <a:solidFill>
                <a:srgbClr val="33CCCC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Microsoft New Tai Lu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445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600200" y="0"/>
            <a:ext cx="5943600" cy="594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90600" y="6324600"/>
            <a:ext cx="7315200" cy="1371600"/>
          </a:xfrm>
          <a:prstGeom prst="rect">
            <a:avLst/>
          </a:prstGeom>
        </p:spPr>
        <p:txBody>
          <a:bodyPr/>
          <a:lstStyle/>
          <a:p>
            <a:r>
              <a:rPr lang="en-US" sz="2800" dirty="0" smtClean="0">
                <a:effectLst/>
                <a:latin typeface="Trebuchet MS" pitchFamily="34" charset="0"/>
              </a:rPr>
              <a:t>Perfect content, wrong timing</a:t>
            </a:r>
            <a:endParaRPr lang="en-US" sz="2800" dirty="0">
              <a:effectLst/>
              <a:latin typeface="Trebuchet MS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90600" y="5867400"/>
            <a:ext cx="7315200" cy="1371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New Tai Lue" pitchFamily="34" charset="0"/>
                <a:ea typeface="Microsoft Himalaya" pitchFamily="2" charset="0"/>
                <a:cs typeface="Microsoft New Tai Lue" pitchFamily="34" charset="0"/>
              </a:defRPr>
            </a:lvl1pPr>
          </a:lstStyle>
          <a:p>
            <a:pPr marL="228600" indent="-228600">
              <a:spcBef>
                <a:spcPts val="0"/>
              </a:spcBef>
              <a:defRPr/>
            </a:pPr>
            <a:r>
              <a:rPr lang="zh-TW" altLang="en-US" sz="3200" dirty="0">
                <a:solidFill>
                  <a:prstClr val="white"/>
                </a:solidFill>
                <a:effectLst/>
                <a:latin typeface="華康儷中黑" panose="020B0509000000000000" pitchFamily="49" charset="-120"/>
                <a:ea typeface="華康儷中黑" panose="020B0509000000000000" pitchFamily="49" charset="-120"/>
                <a:cs typeface="Arial"/>
              </a:rPr>
              <a:t>理想的</a:t>
            </a:r>
            <a:r>
              <a:rPr lang="zh-TW" altLang="en-US" sz="3200" dirty="0" smtClean="0">
                <a:solidFill>
                  <a:prstClr val="white"/>
                </a:solidFill>
                <a:effectLst/>
                <a:latin typeface="華康儷中黑" panose="020B0509000000000000" pitchFamily="49" charset="-120"/>
                <a:ea typeface="華康儷中黑" panose="020B0509000000000000" pitchFamily="49" charset="-120"/>
                <a:cs typeface="Arial"/>
              </a:rPr>
              <a:t>帖</a:t>
            </a:r>
            <a:r>
              <a:rPr lang="zh-TW" altLang="en-US" sz="3200" dirty="0" smtClean="0">
                <a:solidFill>
                  <a:prstClr val="white"/>
                </a:solidFill>
                <a:effectLst/>
                <a:latin typeface="Trebuchet MS" pitchFamily="34" charset="0"/>
                <a:ea typeface="華康儷中黑" panose="020B0509000000000000" pitchFamily="49" charset="-120"/>
              </a:rPr>
              <a:t>，時間不對</a:t>
            </a:r>
            <a:endParaRPr lang="en-US" sz="3200" dirty="0">
              <a:solidFill>
                <a:prstClr val="white"/>
              </a:solidFill>
              <a:effectLst/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178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:\ODESK - ELANCE JOBS\Loren\bestPractices1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2789499"/>
            <a:ext cx="4343400" cy="4068501"/>
          </a:xfrm>
          <a:prstGeom prst="rect">
            <a:avLst/>
          </a:prstGeom>
          <a:noFill/>
        </p:spPr>
      </p:pic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4343400" y="304799"/>
            <a:ext cx="4648200" cy="6392033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1900"/>
              </a:lnSpc>
              <a:spcBef>
                <a:spcPts val="0"/>
              </a:spcBef>
              <a:buFont typeface="Wingdings" charset="2"/>
              <a:buChar char="ü"/>
            </a:pPr>
            <a:r>
              <a:rPr lang="zh-TW" alt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分享。</a:t>
            </a:r>
            <a:r>
              <a:rPr lang="zh-TW" alt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分</a:t>
            </a:r>
            <a:r>
              <a:rPr lang="zh-TW" altLang="en-US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享照片</a:t>
            </a:r>
            <a:r>
              <a:rPr lang="zh-TW" alt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和你業務的幕後情況。</a:t>
            </a:r>
            <a:endParaRPr lang="en-US" altLang="zh-TW" sz="1800" dirty="0" smtClean="0">
              <a:solidFill>
                <a:schemeClr val="tx2">
                  <a:lumMod val="60000"/>
                  <a:lumOff val="40000"/>
                </a:schemeClr>
              </a:solidFill>
              <a:latin typeface="華康儷細黑" panose="020B0309000000000000" pitchFamily="49" charset="-120"/>
              <a:ea typeface="華康儷細黑" panose="020B0309000000000000" pitchFamily="49" charset="-120"/>
            </a:endParaRPr>
          </a:p>
          <a:p>
            <a:pPr>
              <a:lnSpc>
                <a:spcPts val="1900"/>
              </a:lnSpc>
              <a:spcBef>
                <a:spcPts val="0"/>
              </a:spcBef>
              <a:buFont typeface="Wingdings" charset="2"/>
              <a:buChar char="ü"/>
            </a:pPr>
            <a:endParaRPr lang="en-US" sz="1800" dirty="0" smtClean="0">
              <a:solidFill>
                <a:schemeClr val="tx2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pPr>
              <a:lnSpc>
                <a:spcPts val="1900"/>
              </a:lnSpc>
              <a:spcBef>
                <a:spcPts val="0"/>
              </a:spcBef>
              <a:buFont typeface="Wingdings" charset="2"/>
              <a:buChar char="ü"/>
            </a:pPr>
            <a:r>
              <a:rPr lang="zh-TW" altLang="en-US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聆</a:t>
            </a:r>
            <a:r>
              <a:rPr lang="zh-TW" alt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聽</a:t>
            </a:r>
            <a:r>
              <a:rPr lang="zh-TW" altLang="en-US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。</a:t>
            </a:r>
            <a:r>
              <a:rPr lang="zh-TW" altLang="en-US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定</a:t>
            </a:r>
            <a:r>
              <a:rPr lang="zh-TW" alt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期留意對</a:t>
            </a:r>
            <a:r>
              <a:rPr lang="zh-TW" altLang="en-US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你</a:t>
            </a:r>
            <a:r>
              <a:rPr lang="zh-TW" alt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的</a:t>
            </a:r>
            <a:r>
              <a:rPr lang="zh-TW" altLang="en-US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業</a:t>
            </a:r>
            <a:r>
              <a:rPr lang="zh-TW" alt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務、產品和比賽的留言</a:t>
            </a:r>
            <a:r>
              <a:rPr lang="zh-TW" alt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。</a:t>
            </a:r>
            <a:endParaRPr lang="en-US" sz="1800" dirty="0" smtClean="0">
              <a:solidFill>
                <a:schemeClr val="tx2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pPr>
              <a:lnSpc>
                <a:spcPts val="1900"/>
              </a:lnSpc>
              <a:spcBef>
                <a:spcPts val="0"/>
              </a:spcBef>
              <a:buFont typeface="Wingdings" charset="2"/>
              <a:buChar char="ü"/>
            </a:pPr>
            <a:endParaRPr lang="en-US" sz="1800" dirty="0" smtClean="0">
              <a:solidFill>
                <a:schemeClr val="tx2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pPr>
              <a:lnSpc>
                <a:spcPts val="1900"/>
              </a:lnSpc>
              <a:spcBef>
                <a:spcPts val="0"/>
              </a:spcBef>
              <a:buFont typeface="Wingdings" charset="2"/>
              <a:buChar char="ü"/>
            </a:pPr>
            <a:r>
              <a:rPr lang="zh-TW" altLang="en-US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提問。</a:t>
            </a:r>
            <a:r>
              <a:rPr lang="zh-TW" altLang="en-US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問問你的追隨</a:t>
            </a:r>
            <a:r>
              <a:rPr lang="zh-TW" alt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者，以獲</a:t>
            </a:r>
            <a:r>
              <a:rPr lang="zh-TW" altLang="en-US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得寶貴的</a:t>
            </a:r>
            <a:r>
              <a:rPr lang="zh-TW" alt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見解，讓他們知道</a:t>
            </a:r>
            <a:r>
              <a:rPr lang="zh-TW" altLang="en-US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你在聆聽</a:t>
            </a:r>
            <a:r>
              <a:rPr lang="zh-TW" alt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。</a:t>
            </a:r>
            <a:endParaRPr lang="en-US" sz="1800" dirty="0" smtClean="0">
              <a:solidFill>
                <a:schemeClr val="tx2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pPr>
              <a:lnSpc>
                <a:spcPts val="1900"/>
              </a:lnSpc>
              <a:spcBef>
                <a:spcPts val="0"/>
              </a:spcBef>
              <a:buFont typeface="Wingdings" charset="2"/>
              <a:buChar char="ü"/>
            </a:pPr>
            <a:endParaRPr lang="en-US" sz="1800" b="1" dirty="0" smtClean="0">
              <a:solidFill>
                <a:schemeClr val="tx2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pPr>
              <a:lnSpc>
                <a:spcPts val="1900"/>
              </a:lnSpc>
              <a:spcBef>
                <a:spcPts val="0"/>
              </a:spcBef>
              <a:buFont typeface="Wingdings" charset="2"/>
              <a:buChar char="ü"/>
            </a:pPr>
            <a:r>
              <a:rPr lang="zh-TW" altLang="en-US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回應。</a:t>
            </a:r>
            <a:r>
              <a:rPr lang="zh-TW" altLang="en-US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回應讚美</a:t>
            </a:r>
            <a:r>
              <a:rPr lang="zh-TW" alt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和</a:t>
            </a:r>
            <a:r>
              <a:rPr lang="zh-TW" altLang="en-US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回</a:t>
            </a:r>
            <a:r>
              <a:rPr lang="zh-TW" alt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應要及時</a:t>
            </a:r>
            <a:endParaRPr lang="en-US" altLang="zh-TW" sz="1800" dirty="0" smtClean="0">
              <a:solidFill>
                <a:schemeClr val="tx2">
                  <a:lumMod val="60000"/>
                  <a:lumOff val="40000"/>
                </a:schemeClr>
              </a:solidFill>
              <a:latin typeface="華康儷細黑" panose="020B0309000000000000" pitchFamily="49" charset="-120"/>
              <a:ea typeface="華康儷細黑" panose="020B0309000000000000" pitchFamily="49" charset="-120"/>
            </a:endParaRPr>
          </a:p>
          <a:p>
            <a:pPr>
              <a:lnSpc>
                <a:spcPts val="1900"/>
              </a:lnSpc>
              <a:spcBef>
                <a:spcPts val="0"/>
              </a:spcBef>
              <a:buFont typeface="Wingdings" charset="2"/>
              <a:buChar char="ü"/>
            </a:pPr>
            <a:r>
              <a:rPr lang="zh-TW" alt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你</a:t>
            </a:r>
            <a:r>
              <a:rPr lang="zh-TW" altLang="en-US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的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</a:rPr>
              <a:t>#hashtag</a:t>
            </a:r>
            <a:r>
              <a:rPr lang="zh-TW" alt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獨特和易記嗎？</a:t>
            </a:r>
            <a:endParaRPr lang="en-US" altLang="zh-TW" sz="1800" dirty="0" smtClean="0">
              <a:solidFill>
                <a:schemeClr val="tx2">
                  <a:lumMod val="60000"/>
                  <a:lumOff val="40000"/>
                </a:schemeClr>
              </a:solidFill>
              <a:latin typeface="華康儷細黑" panose="020B0309000000000000" pitchFamily="49" charset="-120"/>
              <a:ea typeface="華康儷細黑" panose="020B0309000000000000" pitchFamily="49" charset="-120"/>
            </a:endParaRPr>
          </a:p>
          <a:p>
            <a:pPr>
              <a:lnSpc>
                <a:spcPts val="1900"/>
              </a:lnSpc>
              <a:spcBef>
                <a:spcPts val="0"/>
              </a:spcBef>
              <a:buFont typeface="Wingdings" charset="2"/>
              <a:buChar char="ü"/>
            </a:pPr>
            <a:endParaRPr lang="en-US" sz="1600" b="1" dirty="0" smtClean="0">
              <a:solidFill>
                <a:schemeClr val="tx2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pPr>
              <a:lnSpc>
                <a:spcPts val="1900"/>
              </a:lnSpc>
              <a:spcBef>
                <a:spcPts val="0"/>
              </a:spcBef>
              <a:buFont typeface="Wingdings" charset="2"/>
              <a:buChar char="ü"/>
            </a:pP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</a:rPr>
              <a:t>Share. 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</a:rPr>
              <a:t>Share photos and behind the scenes info about your business. </a:t>
            </a:r>
          </a:p>
          <a:p>
            <a:pPr>
              <a:lnSpc>
                <a:spcPts val="1900"/>
              </a:lnSpc>
              <a:spcBef>
                <a:spcPts val="0"/>
              </a:spcBef>
              <a:buFont typeface="Wingdings" charset="2"/>
              <a:buChar char="ü"/>
            </a:pPr>
            <a:endParaRPr lang="en-US" sz="1600" dirty="0" smtClean="0">
              <a:solidFill>
                <a:schemeClr val="tx2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pPr>
              <a:lnSpc>
                <a:spcPts val="1900"/>
              </a:lnSpc>
              <a:spcBef>
                <a:spcPts val="0"/>
              </a:spcBef>
              <a:buFont typeface="Wingdings" charset="2"/>
              <a:buChar char="ü"/>
            </a:pP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</a:rPr>
              <a:t>Listen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</a:rPr>
              <a:t>. Regularly monitor the comments about your business, products and competition.</a:t>
            </a:r>
          </a:p>
          <a:p>
            <a:pPr>
              <a:lnSpc>
                <a:spcPts val="1900"/>
              </a:lnSpc>
              <a:spcBef>
                <a:spcPts val="0"/>
              </a:spcBef>
              <a:buFont typeface="Wingdings" charset="2"/>
              <a:buChar char="ü"/>
            </a:pPr>
            <a:endParaRPr lang="en-US" sz="1600" dirty="0" smtClean="0">
              <a:solidFill>
                <a:schemeClr val="tx2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pPr>
              <a:lnSpc>
                <a:spcPts val="1900"/>
              </a:lnSpc>
              <a:spcBef>
                <a:spcPts val="0"/>
              </a:spcBef>
              <a:buFont typeface="Wingdings" charset="2"/>
              <a:buChar char="ü"/>
            </a:pP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</a:rPr>
              <a:t>Ask. 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</a:rPr>
              <a:t>Ask questions of your followers to gain valuable insights and show you are listening.</a:t>
            </a:r>
          </a:p>
          <a:p>
            <a:pPr>
              <a:lnSpc>
                <a:spcPts val="1900"/>
              </a:lnSpc>
              <a:spcBef>
                <a:spcPts val="0"/>
              </a:spcBef>
              <a:buFont typeface="Wingdings" charset="2"/>
              <a:buChar char="ü"/>
            </a:pPr>
            <a:endParaRPr lang="en-US" sz="1600" b="1" dirty="0" smtClean="0">
              <a:solidFill>
                <a:schemeClr val="tx2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pPr>
              <a:lnSpc>
                <a:spcPts val="1900"/>
              </a:lnSpc>
              <a:spcBef>
                <a:spcPts val="0"/>
              </a:spcBef>
              <a:buFont typeface="Wingdings" charset="2"/>
              <a:buChar char="ü"/>
            </a:pP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</a:rPr>
              <a:t>Respond. 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</a:rPr>
              <a:t>Respond to compliments and feed back in real time</a:t>
            </a:r>
          </a:p>
          <a:p>
            <a:pPr>
              <a:lnSpc>
                <a:spcPts val="1900"/>
              </a:lnSpc>
              <a:spcBef>
                <a:spcPts val="0"/>
              </a:spcBef>
              <a:buFont typeface="Wingdings" charset="2"/>
              <a:buChar char="ü"/>
            </a:pP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</a:rPr>
              <a:t>Is your #hashtag unique and memorable? </a:t>
            </a:r>
            <a:r>
              <a:rPr lang="en-US" altLang="zh-TW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</a:rPr>
              <a:t>`</a:t>
            </a:r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466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:\ODESK - ELANCE JOBS\Loren\bestPractices1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2789499"/>
            <a:ext cx="4343400" cy="4068501"/>
          </a:xfrm>
          <a:prstGeom prst="rect">
            <a:avLst/>
          </a:prstGeom>
          <a:noFill/>
        </p:spPr>
      </p:pic>
      <p:sp>
        <p:nvSpPr>
          <p:cNvPr id="6" name="Content Placeholder 4"/>
          <p:cNvSpPr txBox="1">
            <a:spLocks/>
          </p:cNvSpPr>
          <p:nvPr/>
        </p:nvSpPr>
        <p:spPr>
          <a:xfrm>
            <a:off x="4209789" y="278602"/>
            <a:ext cx="4705611" cy="490299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bg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bg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bg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  <a:spcBef>
                <a:spcPts val="0"/>
              </a:spcBef>
              <a:buFont typeface="Wingdings" charset="2"/>
              <a:buChar char="ü"/>
            </a:pPr>
            <a:r>
              <a:rPr lang="zh-TW" altLang="en-US" sz="18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獎</a:t>
            </a:r>
            <a:r>
              <a:rPr lang="zh-TW" altLang="en-US" sz="1800" dirty="0">
                <a:solidFill>
                  <a:srgbClr val="1F497D">
                    <a:lumMod val="60000"/>
                    <a:lumOff val="40000"/>
                  </a:srgb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勵</a:t>
            </a:r>
            <a:r>
              <a:rPr lang="zh-TW" altLang="en-US" sz="18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。</a:t>
            </a:r>
            <a:r>
              <a:rPr lang="zh-TW" altLang="en-US" sz="1800" dirty="0">
                <a:solidFill>
                  <a:srgbClr val="1F497D">
                    <a:lumMod val="60000"/>
                    <a:lumOff val="40000"/>
                  </a:srgb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貼</a:t>
            </a:r>
            <a:r>
              <a:rPr lang="zh-TW" altLang="en-US" sz="18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出特</a:t>
            </a:r>
            <a:r>
              <a:rPr lang="zh-TW" altLang="en-US" sz="1800" dirty="0">
                <a:solidFill>
                  <a:srgbClr val="1F497D">
                    <a:lumMod val="60000"/>
                    <a:lumOff val="40000"/>
                  </a:srgb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別優</a:t>
            </a:r>
            <a:r>
              <a:rPr lang="zh-TW" altLang="en-US" sz="18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惠、折</a:t>
            </a:r>
            <a:r>
              <a:rPr lang="zh-TW" altLang="en-US" sz="1800" dirty="0">
                <a:solidFill>
                  <a:srgbClr val="1F497D">
                    <a:lumMod val="60000"/>
                    <a:lumOff val="40000"/>
                  </a:srgb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扣</a:t>
            </a:r>
            <a:r>
              <a:rPr lang="zh-TW" altLang="en-US" sz="18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和限時的</a:t>
            </a:r>
            <a:r>
              <a:rPr lang="zh-TW" altLang="en-US" sz="1800" dirty="0">
                <a:solidFill>
                  <a:srgbClr val="1F497D">
                    <a:lumMod val="60000"/>
                    <a:lumOff val="40000"/>
                  </a:srgb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優</a:t>
            </a:r>
            <a:r>
              <a:rPr lang="zh-TW" altLang="en-US" sz="18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惠。 </a:t>
            </a:r>
            <a:endParaRPr lang="en-US" sz="1800" dirty="0">
              <a:solidFill>
                <a:srgbClr val="1F497D">
                  <a:lumMod val="60000"/>
                  <a:lumOff val="40000"/>
                </a:srgbClr>
              </a:solidFill>
              <a:latin typeface="華康儷細黑" panose="020B0309000000000000" pitchFamily="49" charset="-120"/>
              <a:ea typeface="華康儷細黑" panose="020B0309000000000000" pitchFamily="49" charset="-120"/>
            </a:endParaRPr>
          </a:p>
          <a:p>
            <a:pPr>
              <a:lnSpc>
                <a:spcPts val="1800"/>
              </a:lnSpc>
              <a:spcBef>
                <a:spcPts val="0"/>
              </a:spcBef>
              <a:buFont typeface="Wingdings" charset="2"/>
              <a:buChar char="ü"/>
            </a:pPr>
            <a:endParaRPr lang="en-US" sz="1800" dirty="0" smtClean="0">
              <a:solidFill>
                <a:srgbClr val="1F497D">
                  <a:lumMod val="60000"/>
                  <a:lumOff val="40000"/>
                </a:srgbClr>
              </a:solidFill>
              <a:latin typeface="Trebuchet MS" pitchFamily="34" charset="0"/>
            </a:endParaRPr>
          </a:p>
          <a:p>
            <a:pPr>
              <a:lnSpc>
                <a:spcPts val="1800"/>
              </a:lnSpc>
              <a:spcBef>
                <a:spcPts val="0"/>
              </a:spcBef>
              <a:buFont typeface="Wingdings" charset="2"/>
              <a:buChar char="ü"/>
            </a:pPr>
            <a:r>
              <a:rPr lang="zh-TW" altLang="en-US" sz="18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展</a:t>
            </a:r>
            <a:r>
              <a:rPr lang="zh-TW" altLang="en-US" sz="1800" dirty="0">
                <a:solidFill>
                  <a:srgbClr val="1F497D">
                    <a:lumMod val="60000"/>
                    <a:lumOff val="40000"/>
                  </a:srgb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現更廣泛的領</a:t>
            </a:r>
            <a:r>
              <a:rPr lang="zh-TW" altLang="en-US" sz="18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導力和技</a:t>
            </a:r>
            <a:r>
              <a:rPr lang="zh-TW" altLang="en-US" sz="1800" dirty="0">
                <a:solidFill>
                  <a:srgbClr val="1F497D">
                    <a:lumMod val="60000"/>
                    <a:lumOff val="40000"/>
                  </a:srgb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能</a:t>
            </a:r>
            <a:r>
              <a:rPr lang="zh-TW" altLang="en-US" sz="18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。</a:t>
            </a:r>
            <a:r>
              <a:rPr lang="zh-TW" altLang="en-US" sz="1800" dirty="0">
                <a:solidFill>
                  <a:srgbClr val="1F497D">
                    <a:lumMod val="60000"/>
                    <a:lumOff val="40000"/>
                  </a:srgb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有</a:t>
            </a:r>
            <a:r>
              <a:rPr lang="zh-TW" altLang="en-US" sz="18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關你業務的前景的參</a:t>
            </a:r>
            <a:r>
              <a:rPr lang="zh-TW" altLang="en-US" sz="1800" dirty="0">
                <a:solidFill>
                  <a:srgbClr val="1F497D">
                    <a:lumMod val="60000"/>
                    <a:lumOff val="40000"/>
                  </a:srgb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考文章</a:t>
            </a:r>
            <a:r>
              <a:rPr lang="zh-TW" altLang="en-US" sz="18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和連結</a:t>
            </a:r>
            <a:endParaRPr lang="en-US" sz="1800" dirty="0">
              <a:solidFill>
                <a:srgbClr val="1F497D">
                  <a:lumMod val="60000"/>
                  <a:lumOff val="40000"/>
                </a:srgbClr>
              </a:solidFill>
              <a:latin typeface="華康儷細黑" panose="020B0309000000000000" pitchFamily="49" charset="-120"/>
              <a:ea typeface="華康儷細黑" panose="020B0309000000000000" pitchFamily="49" charset="-120"/>
            </a:endParaRPr>
          </a:p>
          <a:p>
            <a:pPr>
              <a:lnSpc>
                <a:spcPts val="1800"/>
              </a:lnSpc>
              <a:spcBef>
                <a:spcPts val="0"/>
              </a:spcBef>
              <a:buFont typeface="Wingdings" charset="2"/>
              <a:buChar char="ü"/>
            </a:pPr>
            <a:endParaRPr lang="en-US" sz="1800" dirty="0" smtClean="0">
              <a:solidFill>
                <a:srgbClr val="1F497D">
                  <a:lumMod val="60000"/>
                  <a:lumOff val="40000"/>
                </a:srgbClr>
              </a:solidFill>
              <a:latin typeface="Trebuchet MS" pitchFamily="34" charset="0"/>
            </a:endParaRPr>
          </a:p>
          <a:p>
            <a:pPr>
              <a:lnSpc>
                <a:spcPts val="1800"/>
              </a:lnSpc>
              <a:spcBef>
                <a:spcPts val="0"/>
              </a:spcBef>
              <a:buFont typeface="Wingdings" charset="2"/>
              <a:buChar char="ü"/>
            </a:pPr>
            <a:r>
              <a:rPr lang="zh-TW" altLang="en-US" sz="18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轉發</a:t>
            </a:r>
            <a:r>
              <a:rPr lang="zh-TW" altLang="en-US" sz="18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Trebuchet MS" pitchFamily="34" charset="0"/>
              </a:rPr>
              <a:t>。</a:t>
            </a:r>
            <a:r>
              <a:rPr lang="zh-TW" altLang="en-US" sz="1800" dirty="0">
                <a:solidFill>
                  <a:srgbClr val="1F497D">
                    <a:lumMod val="60000"/>
                    <a:lumOff val="40000"/>
                  </a:srgb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公開</a:t>
            </a:r>
            <a:r>
              <a:rPr lang="zh-TW" altLang="en-US" sz="18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轉發</a:t>
            </a:r>
            <a:r>
              <a:rPr lang="zh-TW" altLang="en-US" sz="1800" dirty="0">
                <a:solidFill>
                  <a:srgbClr val="1F497D">
                    <a:lumMod val="60000"/>
                    <a:lumOff val="40000"/>
                  </a:srgb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你的追隨者</a:t>
            </a:r>
            <a:r>
              <a:rPr lang="zh-TW" altLang="en-US" sz="18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寫得好的</a:t>
            </a:r>
            <a:r>
              <a:rPr lang="zh-TW" altLang="en-US" sz="1800" dirty="0">
                <a:solidFill>
                  <a:srgbClr val="1F497D">
                    <a:lumMod val="60000"/>
                    <a:lumOff val="40000"/>
                  </a:srgb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帖</a:t>
            </a:r>
            <a:r>
              <a:rPr lang="zh-TW" altLang="en-US" sz="18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，他</a:t>
            </a:r>
            <a:r>
              <a:rPr lang="zh-TW" altLang="en-US" sz="1800" dirty="0">
                <a:solidFill>
                  <a:srgbClr val="1F497D">
                    <a:lumMod val="60000"/>
                    <a:lumOff val="40000"/>
                  </a:srgb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們</a:t>
            </a:r>
            <a:r>
              <a:rPr lang="zh-TW" altLang="en-US" sz="18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一</a:t>
            </a:r>
            <a:r>
              <a:rPr lang="zh-TW" altLang="en-US" sz="1800" dirty="0">
                <a:solidFill>
                  <a:srgbClr val="1F497D">
                    <a:lumMod val="60000"/>
                    <a:lumOff val="40000"/>
                  </a:srgb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定</a:t>
            </a:r>
            <a:r>
              <a:rPr lang="zh-TW" altLang="en-US" sz="18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會</a:t>
            </a:r>
            <a:r>
              <a:rPr lang="zh-TW" altLang="en-US" sz="1800" dirty="0">
                <a:solidFill>
                  <a:srgbClr val="1F497D">
                    <a:lumMod val="60000"/>
                    <a:lumOff val="40000"/>
                  </a:srgb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更</a:t>
            </a:r>
            <a:r>
              <a:rPr lang="zh-TW" altLang="en-US" sz="18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喜歡和尊</a:t>
            </a:r>
            <a:r>
              <a:rPr lang="zh-TW" altLang="en-US" sz="1800" dirty="0">
                <a:solidFill>
                  <a:srgbClr val="1F497D">
                    <a:lumMod val="60000"/>
                    <a:lumOff val="40000"/>
                  </a:srgb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重</a:t>
            </a:r>
            <a:r>
              <a:rPr lang="zh-TW" altLang="en-US" sz="18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你。 </a:t>
            </a:r>
            <a:endParaRPr lang="en-US" sz="1800" dirty="0">
              <a:solidFill>
                <a:srgbClr val="1F497D">
                  <a:lumMod val="60000"/>
                  <a:lumOff val="40000"/>
                </a:srgbClr>
              </a:solidFill>
              <a:latin typeface="華康儷細黑" panose="020B0309000000000000" pitchFamily="49" charset="-120"/>
              <a:ea typeface="華康儷細黑" panose="020B0309000000000000" pitchFamily="49" charset="-120"/>
            </a:endParaRPr>
          </a:p>
          <a:p>
            <a:pPr>
              <a:lnSpc>
                <a:spcPts val="1800"/>
              </a:lnSpc>
              <a:spcBef>
                <a:spcPts val="0"/>
              </a:spcBef>
              <a:buFont typeface="Wingdings" charset="2"/>
              <a:buChar char="ü"/>
            </a:pPr>
            <a:endParaRPr lang="en-US" sz="1800" dirty="0" smtClean="0">
              <a:solidFill>
                <a:srgbClr val="1F497D">
                  <a:lumMod val="60000"/>
                  <a:lumOff val="40000"/>
                </a:srgbClr>
              </a:solidFill>
              <a:latin typeface="Trebuchet MS" pitchFamily="34" charset="0"/>
            </a:endParaRPr>
          </a:p>
          <a:p>
            <a:pPr>
              <a:lnSpc>
                <a:spcPts val="1800"/>
              </a:lnSpc>
              <a:spcBef>
                <a:spcPts val="0"/>
              </a:spcBef>
              <a:buFont typeface="Wingdings" charset="2"/>
              <a:buChar char="ü"/>
            </a:pPr>
            <a:r>
              <a:rPr lang="zh-TW" altLang="en-US" sz="1800" dirty="0">
                <a:solidFill>
                  <a:srgbClr val="1F497D">
                    <a:lumMod val="60000"/>
                    <a:lumOff val="40000"/>
                  </a:srgb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正確說話</a:t>
            </a:r>
            <a:r>
              <a:rPr lang="zh-TW" altLang="en-US" sz="18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。</a:t>
            </a:r>
            <a:r>
              <a:rPr lang="zh-TW" altLang="en-US" sz="18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想一想</a:t>
            </a:r>
            <a:r>
              <a:rPr lang="zh-TW" altLang="en-US" sz="1800" dirty="0">
                <a:solidFill>
                  <a:srgbClr val="1F497D">
                    <a:lumMod val="60000"/>
                    <a:lumOff val="40000"/>
                  </a:srgb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你的說</a:t>
            </a:r>
            <a:r>
              <a:rPr lang="zh-TW" altLang="en-US" sz="18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話在</a:t>
            </a:r>
            <a:r>
              <a:rPr lang="zh-TW" altLang="en-US" sz="1800" dirty="0">
                <a:solidFill>
                  <a:srgbClr val="1F497D">
                    <a:lumMod val="60000"/>
                    <a:lumOff val="40000"/>
                  </a:srgb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社交媒體</a:t>
            </a:r>
            <a:r>
              <a:rPr lang="zh-TW" altLang="en-US" sz="18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上</a:t>
            </a:r>
            <a:r>
              <a:rPr lang="zh-TW" altLang="en-US" sz="1800" dirty="0">
                <a:solidFill>
                  <a:srgbClr val="1F497D">
                    <a:lumMod val="60000"/>
                    <a:lumOff val="40000"/>
                  </a:srgb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如何</a:t>
            </a:r>
            <a:r>
              <a:rPr lang="zh-TW" altLang="en-US" sz="18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被解讀。這是你希望業務在人們心目中出現的形象嗎？</a:t>
            </a:r>
            <a:endParaRPr lang="en-US" sz="1800" dirty="0">
              <a:solidFill>
                <a:srgbClr val="1F497D">
                  <a:lumMod val="60000"/>
                  <a:lumOff val="40000"/>
                </a:srgbClr>
              </a:solidFill>
              <a:latin typeface="華康儷細黑" panose="020B0309000000000000" pitchFamily="49" charset="-120"/>
              <a:ea typeface="華康儷細黑" panose="020B0309000000000000" pitchFamily="49" charset="-120"/>
            </a:endParaRPr>
          </a:p>
          <a:p>
            <a:pPr>
              <a:lnSpc>
                <a:spcPts val="1800"/>
              </a:lnSpc>
              <a:spcBef>
                <a:spcPts val="0"/>
              </a:spcBef>
              <a:buFont typeface="Wingdings" charset="2"/>
              <a:buChar char="ü"/>
            </a:pPr>
            <a:endParaRPr lang="en-US" sz="1600" b="1" dirty="0" smtClean="0">
              <a:solidFill>
                <a:srgbClr val="1F497D">
                  <a:lumMod val="60000"/>
                  <a:lumOff val="40000"/>
                </a:srgbClr>
              </a:solidFill>
              <a:latin typeface="Trebuchet MS" pitchFamily="34" charset="0"/>
            </a:endParaRPr>
          </a:p>
          <a:p>
            <a:pPr>
              <a:lnSpc>
                <a:spcPts val="1800"/>
              </a:lnSpc>
              <a:spcBef>
                <a:spcPts val="0"/>
              </a:spcBef>
              <a:buFont typeface="Wingdings" charset="2"/>
              <a:buChar char="ü"/>
            </a:pPr>
            <a:r>
              <a:rPr lang="en-US" sz="1500" b="1" dirty="0">
                <a:solidFill>
                  <a:srgbClr val="1F497D">
                    <a:lumMod val="60000"/>
                    <a:lumOff val="40000"/>
                  </a:srgbClr>
                </a:solidFill>
                <a:latin typeface="Trebuchet MS" pitchFamily="34" charset="0"/>
              </a:rPr>
              <a:t>Reward. </a:t>
            </a:r>
            <a:r>
              <a:rPr lang="en-US" sz="1500" dirty="0">
                <a:solidFill>
                  <a:srgbClr val="1F497D">
                    <a:lumMod val="60000"/>
                    <a:lumOff val="40000"/>
                  </a:srgbClr>
                </a:solidFill>
                <a:latin typeface="Trebuchet MS" pitchFamily="34" charset="0"/>
              </a:rPr>
              <a:t>Tweet/post updates about special offers, discounts, and time-sensitive offers.</a:t>
            </a:r>
          </a:p>
          <a:p>
            <a:pPr>
              <a:lnSpc>
                <a:spcPts val="1800"/>
              </a:lnSpc>
              <a:spcBef>
                <a:spcPts val="0"/>
              </a:spcBef>
              <a:buFont typeface="Wingdings" charset="2"/>
              <a:buChar char="ü"/>
            </a:pPr>
            <a:endParaRPr lang="en-US" sz="1500" dirty="0">
              <a:solidFill>
                <a:srgbClr val="1F497D">
                  <a:lumMod val="60000"/>
                  <a:lumOff val="40000"/>
                </a:srgbClr>
              </a:solidFill>
              <a:latin typeface="Trebuchet MS" pitchFamily="34" charset="0"/>
            </a:endParaRPr>
          </a:p>
          <a:p>
            <a:pPr>
              <a:lnSpc>
                <a:spcPts val="1800"/>
              </a:lnSpc>
              <a:spcBef>
                <a:spcPts val="0"/>
              </a:spcBef>
              <a:buFont typeface="Wingdings" charset="2"/>
              <a:buChar char="ü"/>
            </a:pPr>
            <a:r>
              <a:rPr lang="en-US" sz="1500" b="1" dirty="0">
                <a:solidFill>
                  <a:srgbClr val="1F497D">
                    <a:lumMod val="60000"/>
                    <a:lumOff val="40000"/>
                  </a:srgbClr>
                </a:solidFill>
                <a:latin typeface="Trebuchet MS" pitchFamily="34" charset="0"/>
              </a:rPr>
              <a:t>Demonstrate wider leadership and know-how</a:t>
            </a:r>
            <a:r>
              <a:rPr lang="en-US" sz="1500" dirty="0">
                <a:solidFill>
                  <a:srgbClr val="1F497D">
                    <a:lumMod val="60000"/>
                    <a:lumOff val="40000"/>
                  </a:srgbClr>
                </a:solidFill>
                <a:latin typeface="Trebuchet MS" pitchFamily="34" charset="0"/>
              </a:rPr>
              <a:t>. Reference articles and links about the bigger picture as it relates to your business and niche.</a:t>
            </a:r>
          </a:p>
          <a:p>
            <a:pPr>
              <a:lnSpc>
                <a:spcPts val="1800"/>
              </a:lnSpc>
              <a:spcBef>
                <a:spcPts val="0"/>
              </a:spcBef>
              <a:buFont typeface="Wingdings" charset="2"/>
              <a:buChar char="ü"/>
            </a:pPr>
            <a:endParaRPr lang="en-US" sz="1500" dirty="0">
              <a:solidFill>
                <a:srgbClr val="1F497D">
                  <a:lumMod val="60000"/>
                  <a:lumOff val="40000"/>
                </a:srgbClr>
              </a:solidFill>
              <a:latin typeface="Trebuchet MS" pitchFamily="34" charset="0"/>
            </a:endParaRPr>
          </a:p>
          <a:p>
            <a:pPr>
              <a:lnSpc>
                <a:spcPts val="1800"/>
              </a:lnSpc>
              <a:spcBef>
                <a:spcPts val="0"/>
              </a:spcBef>
              <a:buFont typeface="Wingdings" charset="2"/>
              <a:buChar char="ü"/>
            </a:pPr>
            <a:r>
              <a:rPr lang="en-US" sz="1500" b="1" dirty="0">
                <a:solidFill>
                  <a:srgbClr val="1F497D">
                    <a:lumMod val="60000"/>
                    <a:lumOff val="40000"/>
                  </a:srgbClr>
                </a:solidFill>
                <a:latin typeface="Trebuchet MS" pitchFamily="34" charset="0"/>
              </a:rPr>
              <a:t>Retweet and repost. </a:t>
            </a:r>
            <a:r>
              <a:rPr lang="en-US" sz="1500" dirty="0">
                <a:solidFill>
                  <a:srgbClr val="1F497D">
                    <a:lumMod val="60000"/>
                    <a:lumOff val="40000"/>
                  </a:srgbClr>
                </a:solidFill>
                <a:latin typeface="Trebuchet MS" pitchFamily="34" charset="0"/>
              </a:rPr>
              <a:t>Retweet and reply publicly to great posts and tweets posted by your followers or fans. They will love and respect you more for it.</a:t>
            </a:r>
          </a:p>
          <a:p>
            <a:pPr>
              <a:lnSpc>
                <a:spcPts val="1800"/>
              </a:lnSpc>
              <a:spcBef>
                <a:spcPts val="0"/>
              </a:spcBef>
              <a:buFont typeface="Wingdings" charset="2"/>
              <a:buChar char="ü"/>
            </a:pPr>
            <a:endParaRPr lang="en-US" sz="1500" dirty="0">
              <a:solidFill>
                <a:srgbClr val="1F497D">
                  <a:lumMod val="60000"/>
                  <a:lumOff val="40000"/>
                </a:srgbClr>
              </a:solidFill>
              <a:latin typeface="Trebuchet MS" pitchFamily="34" charset="0"/>
            </a:endParaRPr>
          </a:p>
          <a:p>
            <a:pPr>
              <a:lnSpc>
                <a:spcPts val="1800"/>
              </a:lnSpc>
              <a:spcBef>
                <a:spcPts val="0"/>
              </a:spcBef>
              <a:buFont typeface="Wingdings" charset="2"/>
              <a:buChar char="ü"/>
            </a:pPr>
            <a:r>
              <a:rPr lang="en-US" sz="1500" b="1" dirty="0">
                <a:solidFill>
                  <a:srgbClr val="1F497D">
                    <a:lumMod val="60000"/>
                    <a:lumOff val="40000"/>
                  </a:srgbClr>
                </a:solidFill>
                <a:latin typeface="Trebuchet MS" pitchFamily="34" charset="0"/>
              </a:rPr>
              <a:t>Establish the right voice. </a:t>
            </a:r>
            <a:r>
              <a:rPr lang="en-US" sz="1500" dirty="0">
                <a:solidFill>
                  <a:srgbClr val="1F497D">
                    <a:lumMod val="60000"/>
                    <a:lumOff val="40000"/>
                  </a:srgbClr>
                </a:solidFill>
                <a:latin typeface="Trebuchet MS" pitchFamily="34" charset="0"/>
              </a:rPr>
              <a:t>Think about your voice and how it comes across on social media. Is that how you want your business to appear to the community</a:t>
            </a:r>
            <a:r>
              <a:rPr lang="en-US" sz="15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Trebuchet MS" pitchFamily="34" charset="0"/>
              </a:rPr>
              <a:t>?</a:t>
            </a:r>
            <a:r>
              <a:rPr lang="en-US" altLang="zh-TW" sz="15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Trebuchet MS" pitchFamily="34" charset="0"/>
              </a:rPr>
              <a:t>`</a:t>
            </a:r>
            <a:endParaRPr lang="en-US" sz="1500" dirty="0">
              <a:solidFill>
                <a:srgbClr val="1F497D">
                  <a:lumMod val="60000"/>
                  <a:lumOff val="40000"/>
                </a:srgbClr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24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1000" y="457200"/>
            <a:ext cx="8229600" cy="1143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zh-TW" altLang="en-US" sz="3200" dirty="0" smtClean="0">
                <a:solidFill>
                  <a:srgbClr val="00B0F0"/>
                </a:solidFill>
                <a:effectLst/>
                <a:latin typeface="華康儷中黑" panose="020B0509000000000000" pitchFamily="49" charset="-120"/>
                <a:ea typeface="華康儷中黑" panose="020B0509000000000000" pitchFamily="49" charset="-120"/>
              </a:rPr>
              <a:t>對業</a:t>
            </a:r>
            <a:r>
              <a:rPr lang="zh-TW" altLang="en-US" sz="3200" dirty="0">
                <a:solidFill>
                  <a:srgbClr val="00B0F0"/>
                </a:solidFill>
                <a:effectLst/>
                <a:latin typeface="華康儷中黑" panose="020B0509000000000000" pitchFamily="49" charset="-120"/>
                <a:ea typeface="華康儷中黑" panose="020B0509000000000000" pitchFamily="49" charset="-120"/>
              </a:rPr>
              <a:t>務主要好</a:t>
            </a:r>
            <a:r>
              <a:rPr lang="zh-TW" altLang="en-US" sz="3200" dirty="0" smtClean="0">
                <a:solidFill>
                  <a:srgbClr val="00B0F0"/>
                </a:solidFill>
                <a:effectLst/>
                <a:latin typeface="華康儷中黑" panose="020B0509000000000000" pitchFamily="49" charset="-120"/>
                <a:ea typeface="華康儷中黑" panose="020B0509000000000000" pitchFamily="49" charset="-120"/>
              </a:rPr>
              <a:t>處</a:t>
            </a:r>
            <a:r>
              <a:rPr lang="zh-TW" altLang="en-US" sz="3200" dirty="0" smtClean="0">
                <a:solidFill>
                  <a:srgbClr val="00B0F0"/>
                </a:solidFill>
                <a:effectLst/>
              </a:rPr>
              <a:t> </a:t>
            </a:r>
            <a:r>
              <a:rPr lang="en-US" sz="3200" dirty="0" smtClean="0">
                <a:solidFill>
                  <a:srgbClr val="00B0F0"/>
                </a:solidFill>
                <a:effectLst/>
              </a:rPr>
              <a:t>Major Business Benefits </a:t>
            </a:r>
            <a:endParaRPr lang="en-US" sz="3200" dirty="0">
              <a:solidFill>
                <a:srgbClr val="00B0F0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8600" y="1295400"/>
            <a:ext cx="4876800" cy="45259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274320" indent="0">
              <a:buNone/>
            </a:pPr>
            <a:r>
              <a:rPr lang="zh-TW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收</a:t>
            </a: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集資訊</a:t>
            </a:r>
            <a:r>
              <a:rPr lang="zh-TW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、搜尋詳</a:t>
            </a: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情、學</a:t>
            </a:r>
            <a:r>
              <a:rPr lang="zh-TW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習</a:t>
            </a: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、</a:t>
            </a:r>
            <a:r>
              <a:rPr lang="zh-TW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問</a:t>
            </a: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候</a:t>
            </a:r>
            <a:r>
              <a:rPr lang="zh-TW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一下的過程中，找</a:t>
            </a: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尋並建立新的業務</a:t>
            </a:r>
            <a:r>
              <a:rPr lang="zh-TW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人脈</a:t>
            </a:r>
            <a:endParaRPr lang="en-US" altLang="zh-TW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274320" indent="0">
              <a:buNone/>
            </a:pPr>
            <a:endParaRPr lang="en-US" sz="800" dirty="0" smtClean="0">
              <a:solidFill>
                <a:schemeClr val="tx1">
                  <a:lumMod val="75000"/>
                  <a:lumOff val="25000"/>
                </a:schemeClr>
              </a:solidFill>
              <a:latin typeface="Trebuchet MS" pitchFamily="34" charset="0"/>
            </a:endParaRPr>
          </a:p>
          <a:p>
            <a:pPr marL="274320" indent="0">
              <a:buNone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itchFamily="34" charset="0"/>
              </a:rPr>
              <a:t>Finding &amp; creating new business leads by gathering information, finding details, learning about, in regards to….</a:t>
            </a:r>
          </a:p>
          <a:p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Trebuchet MS" pitchFamily="34" charset="0"/>
            </a:endParaRPr>
          </a:p>
          <a:p>
            <a:pPr lvl="1"/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潛在客戶</a:t>
            </a:r>
          </a:p>
          <a:p>
            <a:pPr lvl="1"/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競爭對手</a:t>
            </a:r>
          </a:p>
          <a:p>
            <a:pPr lvl="1"/>
            <a:r>
              <a:rPr lang="zh-TW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同業聯絡</a:t>
            </a:r>
            <a:endParaRPr lang="zh-TW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lvl="1"/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找出“</a:t>
            </a:r>
            <a:r>
              <a:rPr lang="zh-TW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誰認識誰</a:t>
            </a: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？”</a:t>
            </a:r>
          </a:p>
          <a:p>
            <a:pPr lvl="1"/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業務關係</a:t>
            </a:r>
          </a:p>
          <a:p>
            <a:pPr lvl="1"/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成</a:t>
            </a:r>
            <a:r>
              <a:rPr lang="zh-TW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為自己領域公認的</a:t>
            </a: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專</a:t>
            </a:r>
            <a:r>
              <a:rPr lang="zh-TW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家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2050" name="Picture 2" descr="K:\ODESK - ELANCE JOBS\Loren\103478-3d-glossy-green-orb-icon-business-thumbs-up1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029200" y="609600"/>
            <a:ext cx="4343400" cy="4343400"/>
          </a:xfrm>
          <a:prstGeom prst="rect">
            <a:avLst/>
          </a:prstGeom>
          <a:noFill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581400" y="4237037"/>
            <a:ext cx="48768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bg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bg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bg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 pitchFamily="34" charset="0"/>
              </a:rPr>
              <a:t>Potential clients</a:t>
            </a:r>
          </a:p>
          <a:p>
            <a:pPr lvl="1"/>
            <a:r>
              <a:rPr 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 pitchFamily="34" charset="0"/>
              </a:rPr>
              <a:t>Competitors </a:t>
            </a:r>
          </a:p>
          <a:p>
            <a:pPr lvl="1"/>
            <a:r>
              <a:rPr 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 pitchFamily="34" charset="0"/>
              </a:rPr>
              <a:t>Industry contacts</a:t>
            </a:r>
          </a:p>
          <a:p>
            <a:pPr lvl="1"/>
            <a:r>
              <a:rPr 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 pitchFamily="34" charset="0"/>
              </a:rPr>
              <a:t>Find out “Who knows who?”</a:t>
            </a:r>
          </a:p>
          <a:p>
            <a:pPr lvl="1"/>
            <a:r>
              <a:rPr 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 pitchFamily="34" charset="0"/>
              </a:rPr>
              <a:t>Business relationships</a:t>
            </a:r>
          </a:p>
          <a:p>
            <a:pPr lvl="1"/>
            <a:r>
              <a:rPr 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 pitchFamily="34" charset="0"/>
              </a:rPr>
              <a:t>Becoming a recognized expert in your field</a:t>
            </a:r>
            <a:endParaRPr lang="en-US" sz="1800" dirty="0">
              <a:solidFill>
                <a:prstClr val="black">
                  <a:lumMod val="75000"/>
                  <a:lumOff val="25000"/>
                </a:prstClr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575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940474" y="874734"/>
            <a:ext cx="381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New Tai Lue" pitchFamily="34" charset="0"/>
                <a:ea typeface="Microsoft Himalaya" pitchFamily="2" charset="0"/>
                <a:cs typeface="Microsoft New Tai Lue" pitchFamily="34" charset="0"/>
              </a:defRPr>
            </a:lvl1pPr>
          </a:lstStyle>
          <a:p>
            <a:pPr algn="l">
              <a:lnSpc>
                <a:spcPts val="3500"/>
              </a:lnSpc>
            </a:pPr>
            <a:r>
              <a:rPr lang="zh-TW" altLang="en-US" sz="3200" dirty="0" smtClean="0">
                <a:solidFill>
                  <a:srgbClr val="EEECE1">
                    <a:lumMod val="90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不要只想著銷售</a:t>
            </a:r>
            <a:endParaRPr lang="en-US" altLang="zh-TW" sz="3200" dirty="0" smtClean="0">
              <a:solidFill>
                <a:srgbClr val="EEECE1">
                  <a:lumMod val="90000"/>
                </a:srgb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algn="l">
              <a:lnSpc>
                <a:spcPts val="3500"/>
              </a:lnSpc>
            </a:pPr>
            <a:r>
              <a:rPr lang="zh-TW" altLang="en-US" sz="3200" dirty="0">
                <a:solidFill>
                  <a:srgbClr val="00B0F0"/>
                </a:solidFill>
                <a:effectLst/>
                <a:latin typeface="華康儷中黑" panose="020B0509000000000000" pitchFamily="49" charset="-120"/>
                <a:ea typeface="華康儷中黑" panose="020B0509000000000000" pitchFamily="49" charset="-120"/>
              </a:rPr>
              <a:t>分享價</a:t>
            </a:r>
            <a:r>
              <a:rPr lang="zh-TW" altLang="en-US" sz="3200" dirty="0" smtClean="0">
                <a:solidFill>
                  <a:srgbClr val="00B0F0"/>
                </a:solidFill>
                <a:effectLst/>
                <a:latin typeface="華康儷中黑" panose="020B0509000000000000" pitchFamily="49" charset="-120"/>
                <a:ea typeface="華康儷中黑" panose="020B0509000000000000" pitchFamily="49" charset="-120"/>
              </a:rPr>
              <a:t>值和建立</a:t>
            </a:r>
            <a:endParaRPr lang="en-US" altLang="zh-TW" sz="3200" dirty="0" smtClean="0">
              <a:solidFill>
                <a:srgbClr val="00B0F0"/>
              </a:solidFill>
              <a:effectLst/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algn="l">
              <a:lnSpc>
                <a:spcPts val="5400"/>
              </a:lnSpc>
            </a:pPr>
            <a:r>
              <a:rPr lang="zh-TW" altLang="en-US" sz="6000" dirty="0">
                <a:solidFill>
                  <a:srgbClr val="EEECE1">
                    <a:lumMod val="90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關係</a:t>
            </a:r>
            <a:endParaRPr lang="en-US" altLang="zh-TW" sz="6000" dirty="0">
              <a:solidFill>
                <a:srgbClr val="EEECE1">
                  <a:lumMod val="90000"/>
                </a:srgb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771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K:\ODESK - ELANCE JOBS\Loren\iStock_000009352228XSmall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152400"/>
            <a:ext cx="8229600" cy="114300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zh-TW" altLang="en-US" sz="3600" dirty="0" smtClean="0">
                <a:effectLst/>
                <a:latin typeface="華康儷中黑" panose="020B0509000000000000" pitchFamily="49" charset="-120"/>
                <a:ea typeface="華康儷中黑" panose="020B0509000000000000" pitchFamily="49" charset="-120"/>
              </a:rPr>
              <a:t>建立親和感</a:t>
            </a:r>
            <a:r>
              <a:rPr lang="en-US" altLang="zh-TW" sz="3600" dirty="0" smtClean="0">
                <a:effectLst/>
                <a:latin typeface="華康儷中黑" panose="020B0509000000000000" pitchFamily="49" charset="-120"/>
                <a:ea typeface="華康儷中黑" panose="020B0509000000000000" pitchFamily="49" charset="-120"/>
              </a:rPr>
              <a:t/>
            </a:r>
            <a:br>
              <a:rPr lang="en-US" altLang="zh-TW" sz="3600" dirty="0" smtClean="0">
                <a:effectLst/>
                <a:latin typeface="華康儷中黑" panose="020B0509000000000000" pitchFamily="49" charset="-120"/>
                <a:ea typeface="華康儷中黑" panose="020B0509000000000000" pitchFamily="49" charset="-120"/>
              </a:rPr>
            </a:br>
            <a:r>
              <a:rPr lang="en-US" sz="3600" dirty="0" smtClean="0">
                <a:effectLst/>
              </a:rPr>
              <a:t>Building Rapport</a:t>
            </a:r>
            <a:endParaRPr lang="en-US" sz="3600" dirty="0"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81600" y="1905000"/>
            <a:ext cx="3962400" cy="43434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257800" y="2057400"/>
            <a:ext cx="3886200" cy="35814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zh-TW" altLang="en-US" sz="18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最多人掙扎的地方</a:t>
            </a:r>
            <a:endParaRPr lang="en-US" sz="18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>
              <a:spcBef>
                <a:spcPts val="0"/>
              </a:spcBef>
            </a:pPr>
            <a:endParaRPr lang="en-US" sz="18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>
              <a:spcBef>
                <a:spcPts val="0"/>
              </a:spcBef>
            </a:pPr>
            <a:r>
              <a:rPr lang="zh-TW" altLang="en-US" sz="18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不要發送連結，直至對方詢問或要求</a:t>
            </a:r>
            <a:endParaRPr lang="en-US" sz="18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>
              <a:spcBef>
                <a:spcPts val="0"/>
              </a:spcBef>
            </a:pPr>
            <a:endParaRPr lang="en-US" sz="18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>
              <a:spcBef>
                <a:spcPts val="0"/>
              </a:spcBef>
            </a:pPr>
            <a:r>
              <a:rPr lang="zh-TW" altLang="en-US" sz="18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你們的對話</a:t>
            </a:r>
            <a:r>
              <a:rPr lang="zh-TW" altLang="en-US" sz="18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應</a:t>
            </a:r>
            <a:r>
              <a:rPr lang="zh-TW" altLang="en-US" sz="18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該接近</a:t>
            </a:r>
            <a:r>
              <a:rPr lang="zh-TW" altLang="en-US" sz="18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平</a:t>
            </a:r>
            <a:r>
              <a:rPr lang="zh-TW" altLang="en-US" sz="18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常一樣</a:t>
            </a:r>
            <a:endParaRPr lang="en-US" altLang="zh-TW" sz="1800" dirty="0" smtClean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>
              <a:spcBef>
                <a:spcPts val="0"/>
              </a:spcBef>
            </a:pPr>
            <a:endParaRPr lang="en-US" sz="1800" dirty="0" smtClean="0">
              <a:latin typeface="Trebuchet MS" pitchFamily="34" charset="0"/>
            </a:endParaRPr>
          </a:p>
          <a:p>
            <a:pPr>
              <a:spcBef>
                <a:spcPts val="0"/>
              </a:spcBef>
            </a:pPr>
            <a:r>
              <a:rPr lang="en-US" sz="1800" dirty="0" smtClean="0">
                <a:latin typeface="Trebuchet MS" pitchFamily="34" charset="0"/>
              </a:rPr>
              <a:t>Where most people struggle</a:t>
            </a:r>
          </a:p>
          <a:p>
            <a:pPr>
              <a:spcBef>
                <a:spcPts val="0"/>
              </a:spcBef>
            </a:pPr>
            <a:endParaRPr lang="en-US" sz="1800" dirty="0" smtClean="0">
              <a:latin typeface="Trebuchet MS" pitchFamily="34" charset="0"/>
            </a:endParaRPr>
          </a:p>
          <a:p>
            <a:pPr>
              <a:spcBef>
                <a:spcPts val="0"/>
              </a:spcBef>
            </a:pPr>
            <a:r>
              <a:rPr lang="en-US" sz="1800" dirty="0" smtClean="0">
                <a:latin typeface="Trebuchet MS" pitchFamily="34" charset="0"/>
              </a:rPr>
              <a:t>No sending links until asked or given the OK</a:t>
            </a:r>
          </a:p>
          <a:p>
            <a:pPr>
              <a:spcBef>
                <a:spcPts val="0"/>
              </a:spcBef>
            </a:pPr>
            <a:endParaRPr lang="en-US" sz="1800" dirty="0" smtClean="0">
              <a:latin typeface="Trebuchet MS" pitchFamily="34" charset="0"/>
            </a:endParaRPr>
          </a:p>
          <a:p>
            <a:pPr>
              <a:spcBef>
                <a:spcPts val="0"/>
              </a:spcBef>
            </a:pPr>
            <a:r>
              <a:rPr lang="en-US" sz="1800" dirty="0" smtClean="0">
                <a:latin typeface="Trebuchet MS" pitchFamily="34" charset="0"/>
              </a:rPr>
              <a:t>Your conversations should be approached as if offline. </a:t>
            </a:r>
          </a:p>
        </p:txBody>
      </p:sp>
    </p:spTree>
    <p:extLst>
      <p:ext uri="{BB962C8B-B14F-4D97-AF65-F5344CB8AC3E}">
        <p14:creationId xmlns:p14="http://schemas.microsoft.com/office/powerpoint/2010/main" xmlns="" val="288461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K:\ODESK - ELANCE JOBS\Loren\iStock_000009352228XSmall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181600" y="1524000"/>
            <a:ext cx="3962400" cy="50292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181600" y="1676400"/>
            <a:ext cx="3962400" cy="35814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zh-TW" altLang="en-US" sz="18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不要</a:t>
            </a:r>
            <a:r>
              <a:rPr lang="zh-TW" altLang="en-US" sz="18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在</a:t>
            </a:r>
            <a:r>
              <a:rPr lang="zh-TW" altLang="en-US" sz="18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適當時機前推銷你的</a:t>
            </a:r>
            <a:r>
              <a:rPr lang="zh-TW" altLang="en-US" sz="18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業</a:t>
            </a:r>
            <a:r>
              <a:rPr lang="zh-TW" altLang="en-US" sz="18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務</a:t>
            </a:r>
            <a:endParaRPr lang="en-US" sz="1800" dirty="0" smtClean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>
              <a:spcBef>
                <a:spcPts val="0"/>
              </a:spcBef>
            </a:pPr>
            <a:endParaRPr lang="en-US" sz="1800" dirty="0" smtClean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>
              <a:spcBef>
                <a:spcPts val="0"/>
              </a:spcBef>
            </a:pPr>
            <a:r>
              <a:rPr lang="zh-TW" altLang="en-US" sz="18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不要變得防</a:t>
            </a:r>
            <a:r>
              <a:rPr lang="zh-TW" altLang="en-US" sz="18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備批評</a:t>
            </a:r>
            <a:endParaRPr lang="en-US" sz="1800" dirty="0" smtClean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>
              <a:spcBef>
                <a:spcPts val="0"/>
              </a:spcBef>
            </a:pPr>
            <a:endParaRPr lang="en-US" sz="1800" dirty="0" smtClean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>
              <a:spcBef>
                <a:spcPts val="0"/>
              </a:spcBef>
            </a:pPr>
            <a:r>
              <a:rPr lang="zh-TW" altLang="en-US" sz="18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一</a:t>
            </a:r>
            <a:r>
              <a:rPr lang="zh-TW" altLang="en-US" sz="18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個</a:t>
            </a:r>
            <a:r>
              <a:rPr lang="zh-TW" altLang="en-US" sz="18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人在社</a:t>
            </a:r>
            <a:r>
              <a:rPr lang="zh-TW" altLang="en-US" sz="18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交媒體</a:t>
            </a:r>
            <a:r>
              <a:rPr lang="zh-TW" altLang="en-US" sz="18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的提問方式正是他們現實</a:t>
            </a:r>
            <a:r>
              <a:rPr lang="zh-TW" altLang="en-US" sz="18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生活中</a:t>
            </a:r>
            <a:r>
              <a:rPr lang="zh-TW" altLang="en-US" sz="18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的表現，因此避開消</a:t>
            </a:r>
            <a:r>
              <a:rPr lang="zh-TW" altLang="en-US" sz="18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極的人</a:t>
            </a:r>
            <a:r>
              <a:rPr lang="zh-TW" altLang="en-US" sz="18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！</a:t>
            </a:r>
            <a:endParaRPr lang="en-US" altLang="zh-TW" sz="1800" dirty="0" smtClean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>
              <a:spcBef>
                <a:spcPts val="0"/>
              </a:spcBef>
            </a:pPr>
            <a:endParaRPr lang="en-US" sz="1800" dirty="0" smtClean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>
              <a:spcBef>
                <a:spcPts val="0"/>
              </a:spcBef>
            </a:pPr>
            <a:r>
              <a:rPr lang="en-US" sz="1800" dirty="0" smtClean="0">
                <a:latin typeface="Trebuchet MS" pitchFamily="34" charset="0"/>
              </a:rPr>
              <a:t>Don’t </a:t>
            </a:r>
            <a:r>
              <a:rPr lang="en-US" sz="1800" dirty="0">
                <a:latin typeface="Trebuchet MS" pitchFamily="34" charset="0"/>
              </a:rPr>
              <a:t>pitch your business before the opportunity presents itself </a:t>
            </a:r>
          </a:p>
          <a:p>
            <a:pPr>
              <a:spcBef>
                <a:spcPts val="0"/>
              </a:spcBef>
            </a:pPr>
            <a:endParaRPr lang="en-US" sz="1800" dirty="0">
              <a:latin typeface="Trebuchet MS" pitchFamily="34" charset="0"/>
            </a:endParaRPr>
          </a:p>
          <a:p>
            <a:pPr>
              <a:spcBef>
                <a:spcPts val="0"/>
              </a:spcBef>
            </a:pPr>
            <a:r>
              <a:rPr lang="en-US" sz="1800" dirty="0">
                <a:latin typeface="Trebuchet MS" pitchFamily="34" charset="0"/>
              </a:rPr>
              <a:t>Never get defensive</a:t>
            </a:r>
          </a:p>
          <a:p>
            <a:pPr>
              <a:spcBef>
                <a:spcPts val="0"/>
              </a:spcBef>
            </a:pPr>
            <a:endParaRPr lang="en-US" sz="1800" dirty="0">
              <a:latin typeface="Trebuchet MS" pitchFamily="34" charset="0"/>
            </a:endParaRPr>
          </a:p>
          <a:p>
            <a:pPr>
              <a:spcBef>
                <a:spcPts val="0"/>
              </a:spcBef>
            </a:pPr>
            <a:r>
              <a:rPr lang="en-US" sz="1800" dirty="0">
                <a:latin typeface="Trebuchet MS" pitchFamily="34" charset="0"/>
              </a:rPr>
              <a:t>90% of time, the way a person asks on social media is the way they act in real life so avoid negative people!</a:t>
            </a:r>
          </a:p>
          <a:p>
            <a:pPr>
              <a:spcBef>
                <a:spcPts val="0"/>
              </a:spcBef>
            </a:pPr>
            <a:endParaRPr lang="en-US" sz="1800" dirty="0" smtClean="0">
              <a:latin typeface="Trebuchet MS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5800" y="1524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New Tai Lue" pitchFamily="34" charset="0"/>
                <a:ea typeface="Microsoft Himalaya" pitchFamily="2" charset="0"/>
                <a:cs typeface="Microsoft New Tai Lue" pitchFamily="34" charset="0"/>
              </a:defRPr>
            </a:lvl1pPr>
          </a:lstStyle>
          <a:p>
            <a:pPr algn="r"/>
            <a:r>
              <a:rPr lang="zh-TW" altLang="en-US" sz="3600" smtClean="0">
                <a:solidFill>
                  <a:prstClr val="white"/>
                </a:solidFill>
                <a:effectLst/>
                <a:latin typeface="華康儷中黑" panose="020B0509000000000000" pitchFamily="49" charset="-120"/>
                <a:ea typeface="華康儷中黑" panose="020B0509000000000000" pitchFamily="49" charset="-120"/>
              </a:rPr>
              <a:t>建立親和感</a:t>
            </a:r>
            <a:r>
              <a:rPr lang="en-US" altLang="zh-TW" sz="3600" smtClean="0">
                <a:solidFill>
                  <a:prstClr val="white"/>
                </a:solidFill>
                <a:effectLst/>
                <a:latin typeface="華康儷中黑" panose="020B0509000000000000" pitchFamily="49" charset="-120"/>
                <a:ea typeface="華康儷中黑" panose="020B0509000000000000" pitchFamily="49" charset="-120"/>
              </a:rPr>
              <a:t/>
            </a:r>
            <a:br>
              <a:rPr lang="en-US" altLang="zh-TW" sz="3600" smtClean="0">
                <a:solidFill>
                  <a:prstClr val="white"/>
                </a:solidFill>
                <a:effectLst/>
                <a:latin typeface="華康儷中黑" panose="020B0509000000000000" pitchFamily="49" charset="-120"/>
                <a:ea typeface="華康儷中黑" panose="020B0509000000000000" pitchFamily="49" charset="-120"/>
              </a:rPr>
            </a:br>
            <a:r>
              <a:rPr lang="en-US" sz="3600" smtClean="0">
                <a:solidFill>
                  <a:prstClr val="white"/>
                </a:solidFill>
                <a:effectLst/>
              </a:rPr>
              <a:t>Building Rapport</a:t>
            </a:r>
            <a:endParaRPr lang="en-US" sz="3600" dirty="0">
              <a:solidFill>
                <a:prstClr val="white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122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K:\ODESK - ELANCE JOBS\Loren\iStock_000009352228XSmall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181600" y="1524000"/>
            <a:ext cx="3962400" cy="51054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181600" y="1676400"/>
            <a:ext cx="3962400" cy="35814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ts val="1800"/>
              </a:lnSpc>
              <a:spcBef>
                <a:spcPts val="0"/>
              </a:spcBef>
            </a:pPr>
            <a:r>
              <a:rPr lang="zh-TW" altLang="en-US" sz="16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不要讓自己出成為專</a:t>
            </a:r>
            <a:r>
              <a:rPr lang="zh-TW" altLang="en-US" sz="16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家</a:t>
            </a:r>
            <a:endParaRPr lang="en-US" sz="1600" dirty="0" smtClean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>
              <a:lnSpc>
                <a:spcPts val="1800"/>
              </a:lnSpc>
              <a:spcBef>
                <a:spcPts val="0"/>
              </a:spcBef>
            </a:pPr>
            <a:endParaRPr lang="en-US" sz="1600" dirty="0" smtClean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>
              <a:lnSpc>
                <a:spcPts val="1800"/>
              </a:lnSpc>
              <a:spcBef>
                <a:spcPts val="0"/>
              </a:spcBef>
            </a:pPr>
            <a:r>
              <a:rPr lang="zh-TW" altLang="en-US" sz="16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多</a:t>
            </a:r>
            <a:r>
              <a:rPr lang="zh-TW" altLang="en-US" sz="16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發問，讓對話延續</a:t>
            </a:r>
            <a:r>
              <a:rPr lang="zh-TW" altLang="en-US" sz="16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下</a:t>
            </a:r>
            <a:r>
              <a:rPr lang="zh-TW" altLang="en-US" sz="16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去</a:t>
            </a:r>
            <a:endParaRPr lang="en-US" sz="1600" dirty="0" smtClean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>
              <a:lnSpc>
                <a:spcPts val="1800"/>
              </a:lnSpc>
              <a:spcBef>
                <a:spcPts val="0"/>
              </a:spcBef>
            </a:pPr>
            <a:endParaRPr lang="en-US" sz="1600" dirty="0" smtClean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>
              <a:lnSpc>
                <a:spcPts val="1800"/>
              </a:lnSpc>
              <a:spcBef>
                <a:spcPts val="0"/>
              </a:spcBef>
            </a:pPr>
            <a:r>
              <a:rPr lang="zh-TW" altLang="en-US" sz="16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將業務在無</a:t>
            </a:r>
            <a:r>
              <a:rPr lang="zh-TW" altLang="en-US" sz="16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意的對話中帶出</a:t>
            </a:r>
            <a:endParaRPr lang="en-US" sz="1600" dirty="0" smtClean="0">
              <a:latin typeface="Trebuchet MS" pitchFamily="34" charset="0"/>
            </a:endParaRPr>
          </a:p>
          <a:p>
            <a:pPr>
              <a:lnSpc>
                <a:spcPts val="1800"/>
              </a:lnSpc>
              <a:spcBef>
                <a:spcPts val="0"/>
              </a:spcBef>
            </a:pPr>
            <a:endParaRPr lang="en-US" sz="1600" dirty="0" smtClean="0">
              <a:latin typeface="Trebuchet MS" pitchFamily="34" charset="0"/>
            </a:endParaRPr>
          </a:p>
          <a:p>
            <a:pPr>
              <a:lnSpc>
                <a:spcPts val="1800"/>
              </a:lnSpc>
              <a:spcBef>
                <a:spcPts val="0"/>
              </a:spcBef>
            </a:pPr>
            <a:r>
              <a:rPr lang="zh-TW" altLang="en-US" sz="16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內</a:t>
            </a:r>
            <a:r>
              <a:rPr lang="zh-TW" altLang="en-US" sz="16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容</a:t>
            </a:r>
            <a:r>
              <a:rPr lang="zh-TW" altLang="en-US" sz="16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要</a:t>
            </a:r>
            <a:r>
              <a:rPr lang="zh-TW" altLang="en-US" sz="16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提</a:t>
            </a:r>
            <a:r>
              <a:rPr lang="zh-TW" altLang="en-US" sz="16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升你</a:t>
            </a:r>
            <a:r>
              <a:rPr lang="zh-TW" altLang="en-US" sz="16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的可信度，如短片、網誌、文章</a:t>
            </a:r>
            <a:endParaRPr lang="en-US" sz="16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>
              <a:lnSpc>
                <a:spcPts val="1800"/>
              </a:lnSpc>
              <a:spcBef>
                <a:spcPts val="0"/>
              </a:spcBef>
            </a:pPr>
            <a:endParaRPr lang="en-US" sz="1600" dirty="0">
              <a:latin typeface="Trebuchet MS" pitchFamily="34" charset="0"/>
            </a:endParaRPr>
          </a:p>
          <a:p>
            <a:pPr>
              <a:lnSpc>
                <a:spcPts val="1800"/>
              </a:lnSpc>
              <a:spcBef>
                <a:spcPts val="0"/>
              </a:spcBef>
            </a:pPr>
            <a:r>
              <a:rPr lang="en-US" sz="1600" dirty="0">
                <a:latin typeface="Trebuchet MS" pitchFamily="34" charset="0"/>
              </a:rPr>
              <a:t>Do make yourself out to be an expert</a:t>
            </a:r>
          </a:p>
          <a:p>
            <a:pPr>
              <a:lnSpc>
                <a:spcPts val="1800"/>
              </a:lnSpc>
              <a:spcBef>
                <a:spcPts val="0"/>
              </a:spcBef>
            </a:pPr>
            <a:endParaRPr lang="en-US" sz="1600" dirty="0">
              <a:latin typeface="Trebuchet MS" pitchFamily="34" charset="0"/>
            </a:endParaRPr>
          </a:p>
          <a:p>
            <a:pPr>
              <a:lnSpc>
                <a:spcPts val="1800"/>
              </a:lnSpc>
              <a:spcBef>
                <a:spcPts val="0"/>
              </a:spcBef>
            </a:pPr>
            <a:r>
              <a:rPr lang="en-US" sz="1600" dirty="0">
                <a:latin typeface="Trebuchet MS" pitchFamily="34" charset="0"/>
              </a:rPr>
              <a:t>Do ask a lot of questions to get the conversation going</a:t>
            </a:r>
          </a:p>
          <a:p>
            <a:pPr>
              <a:lnSpc>
                <a:spcPts val="1800"/>
              </a:lnSpc>
              <a:spcBef>
                <a:spcPts val="0"/>
              </a:spcBef>
            </a:pPr>
            <a:endParaRPr lang="en-US" sz="1600" dirty="0">
              <a:latin typeface="Trebuchet MS" pitchFamily="34" charset="0"/>
            </a:endParaRPr>
          </a:p>
          <a:p>
            <a:pPr>
              <a:lnSpc>
                <a:spcPts val="1800"/>
              </a:lnSpc>
              <a:spcBef>
                <a:spcPts val="0"/>
              </a:spcBef>
            </a:pPr>
            <a:r>
              <a:rPr lang="en-US" sz="1600" dirty="0">
                <a:latin typeface="Trebuchet MS" pitchFamily="34" charset="0"/>
              </a:rPr>
              <a:t>Do bring up business casually in conversation </a:t>
            </a:r>
          </a:p>
          <a:p>
            <a:pPr>
              <a:lnSpc>
                <a:spcPts val="1800"/>
              </a:lnSpc>
              <a:spcBef>
                <a:spcPts val="0"/>
              </a:spcBef>
            </a:pPr>
            <a:endParaRPr lang="en-US" sz="1600" dirty="0">
              <a:latin typeface="Trebuchet MS" pitchFamily="34" charset="0"/>
            </a:endParaRPr>
          </a:p>
          <a:p>
            <a:pPr>
              <a:lnSpc>
                <a:spcPts val="1800"/>
              </a:lnSpc>
              <a:spcBef>
                <a:spcPts val="0"/>
              </a:spcBef>
            </a:pPr>
            <a:r>
              <a:rPr lang="en-US" sz="1600" dirty="0">
                <a:latin typeface="Trebuchet MS" pitchFamily="34" charset="0"/>
              </a:rPr>
              <a:t>Do have content created to make yourself look credible i.e. Videos, Blogs, Articles </a:t>
            </a:r>
          </a:p>
          <a:p>
            <a:pPr>
              <a:lnSpc>
                <a:spcPts val="1800"/>
              </a:lnSpc>
              <a:spcBef>
                <a:spcPts val="0"/>
              </a:spcBef>
            </a:pPr>
            <a:endParaRPr lang="en-US" sz="1600" dirty="0" smtClean="0">
              <a:latin typeface="Trebuchet MS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5800" y="1524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New Tai Lue" pitchFamily="34" charset="0"/>
                <a:ea typeface="Microsoft Himalaya" pitchFamily="2" charset="0"/>
                <a:cs typeface="Microsoft New Tai Lue" pitchFamily="34" charset="0"/>
              </a:defRPr>
            </a:lvl1pPr>
          </a:lstStyle>
          <a:p>
            <a:pPr algn="r"/>
            <a:r>
              <a:rPr lang="zh-TW" altLang="en-US" sz="3600" smtClean="0">
                <a:solidFill>
                  <a:prstClr val="white"/>
                </a:solidFill>
                <a:effectLst/>
                <a:latin typeface="華康儷中黑" panose="020B0509000000000000" pitchFamily="49" charset="-120"/>
                <a:ea typeface="華康儷中黑" panose="020B0509000000000000" pitchFamily="49" charset="-120"/>
              </a:rPr>
              <a:t>建立親和感</a:t>
            </a:r>
            <a:r>
              <a:rPr lang="en-US" altLang="zh-TW" sz="3600" smtClean="0">
                <a:solidFill>
                  <a:prstClr val="white"/>
                </a:solidFill>
                <a:effectLst/>
                <a:latin typeface="華康儷中黑" panose="020B0509000000000000" pitchFamily="49" charset="-120"/>
                <a:ea typeface="華康儷中黑" panose="020B0509000000000000" pitchFamily="49" charset="-120"/>
              </a:rPr>
              <a:t/>
            </a:r>
            <a:br>
              <a:rPr lang="en-US" altLang="zh-TW" sz="3600" smtClean="0">
                <a:solidFill>
                  <a:prstClr val="white"/>
                </a:solidFill>
                <a:effectLst/>
                <a:latin typeface="華康儷中黑" panose="020B0509000000000000" pitchFamily="49" charset="-120"/>
                <a:ea typeface="華康儷中黑" panose="020B0509000000000000" pitchFamily="49" charset="-120"/>
              </a:rPr>
            </a:br>
            <a:r>
              <a:rPr lang="en-US" sz="3600" smtClean="0">
                <a:solidFill>
                  <a:prstClr val="white"/>
                </a:solidFill>
                <a:effectLst/>
              </a:rPr>
              <a:t>Building Rapport</a:t>
            </a:r>
            <a:endParaRPr lang="en-US" sz="3600" dirty="0">
              <a:solidFill>
                <a:prstClr val="white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714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211766" y="3581400"/>
            <a:ext cx="4953000" cy="32766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143000"/>
            <a:ext cx="4953000" cy="29718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600" y="199572"/>
            <a:ext cx="7772400" cy="1143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zh-TW" altLang="en-US" dirty="0" smtClean="0">
                <a:solidFill>
                  <a:srgbClr val="00B0F0"/>
                </a:solidFill>
                <a:effectLst/>
                <a:latin typeface="華康儷中黑" panose="020B0509000000000000" pitchFamily="49" charset="-120"/>
                <a:ea typeface="華康儷中黑" panose="020B0509000000000000" pitchFamily="49" charset="-120"/>
              </a:rPr>
              <a:t>初次的</a:t>
            </a:r>
            <a:r>
              <a:rPr lang="zh-TW" altLang="en-US" dirty="0">
                <a:solidFill>
                  <a:srgbClr val="00B0F0"/>
                </a:solidFill>
                <a:effectLst/>
                <a:latin typeface="華康儷中黑" panose="020B0509000000000000" pitchFamily="49" charset="-120"/>
                <a:ea typeface="華康儷中黑" panose="020B0509000000000000" pitchFamily="49" charset="-120"/>
              </a:rPr>
              <a:t>訊</a:t>
            </a:r>
            <a:r>
              <a:rPr lang="zh-TW" altLang="en-US" dirty="0" smtClean="0">
                <a:solidFill>
                  <a:srgbClr val="00B0F0"/>
                </a:solidFill>
                <a:effectLst/>
                <a:latin typeface="華康儷中黑" panose="020B0509000000000000" pitchFamily="49" charset="-120"/>
                <a:ea typeface="華康儷中黑" panose="020B0509000000000000" pitchFamily="49" charset="-120"/>
              </a:rPr>
              <a:t>息 </a:t>
            </a:r>
            <a:r>
              <a:rPr lang="en-US" dirty="0" smtClean="0">
                <a:solidFill>
                  <a:srgbClr val="00B0F0"/>
                </a:solidFill>
                <a:effectLst/>
                <a:latin typeface="Trebuchet MS" pitchFamily="34" charset="0"/>
              </a:rPr>
              <a:t>Initial Message</a:t>
            </a:r>
            <a:endParaRPr lang="en-US" dirty="0">
              <a:solidFill>
                <a:srgbClr val="00B0F0"/>
              </a:solidFill>
              <a:effectLst/>
              <a:latin typeface="Trebuchet MS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6200" y="1257300"/>
            <a:ext cx="4648200" cy="29337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zh-TW" altLang="en-US" sz="18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發</a:t>
            </a:r>
            <a:r>
              <a:rPr lang="zh-TW" altLang="en-US" sz="18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送私人訊息 </a:t>
            </a:r>
            <a:endParaRPr lang="en-US" sz="18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>
              <a:spcBef>
                <a:spcPts val="600"/>
              </a:spcBef>
            </a:pPr>
            <a:r>
              <a:rPr lang="zh-TW" altLang="en-US" sz="18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看他</a:t>
            </a:r>
            <a:r>
              <a:rPr lang="zh-TW" altLang="en-US" sz="18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們的個人資料或其他</a:t>
            </a:r>
            <a:r>
              <a:rPr lang="zh-TW" altLang="en-US" sz="18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社交頁</a:t>
            </a:r>
            <a:r>
              <a:rPr lang="zh-TW" altLang="en-US" sz="18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面</a:t>
            </a:r>
            <a:r>
              <a:rPr lang="en-US" altLang="zh-TW" sz="18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/</a:t>
            </a:r>
            <a:r>
              <a:rPr lang="zh-TW" altLang="en-US" sz="18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網誌，找出共</a:t>
            </a:r>
            <a:r>
              <a:rPr lang="zh-TW" altLang="en-US" sz="18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同</a:t>
            </a:r>
            <a:r>
              <a:rPr lang="zh-TW" altLang="en-US" sz="18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點</a:t>
            </a:r>
            <a:endParaRPr lang="en-US" sz="18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>
              <a:spcBef>
                <a:spcPts val="600"/>
              </a:spcBef>
            </a:pPr>
            <a:r>
              <a:rPr lang="zh-TW" altLang="en-US" sz="18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告</a:t>
            </a:r>
            <a:r>
              <a:rPr lang="zh-TW" altLang="en-US" sz="18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訴他們你</a:t>
            </a:r>
            <a:r>
              <a:rPr lang="zh-TW" altLang="en-US" sz="18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發訊息的原因</a:t>
            </a:r>
            <a:endParaRPr lang="en-US" altLang="zh-TW" sz="1800" dirty="0" smtClean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>
              <a:spcBef>
                <a:spcPts val="600"/>
              </a:spcBef>
            </a:pPr>
            <a:r>
              <a:rPr lang="zh-TW" altLang="en-US" sz="18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不</a:t>
            </a:r>
            <a:r>
              <a:rPr lang="zh-TW" altLang="en-US" sz="18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要發送任</a:t>
            </a:r>
            <a:r>
              <a:rPr lang="zh-TW" altLang="en-US" sz="18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何連結</a:t>
            </a:r>
            <a:endParaRPr lang="en-US" sz="18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>
              <a:spcBef>
                <a:spcPts val="600"/>
              </a:spcBef>
            </a:pPr>
            <a:r>
              <a:rPr lang="zh-TW" altLang="en-US" sz="18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稱讚他們</a:t>
            </a:r>
            <a:endParaRPr lang="en-US" sz="18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>
              <a:spcBef>
                <a:spcPts val="600"/>
              </a:spcBef>
            </a:pPr>
            <a:r>
              <a:rPr lang="zh-TW" altLang="en-US" sz="18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不時留言和轉發他們的帖</a:t>
            </a:r>
            <a:endParaRPr lang="en-US" sz="18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>
              <a:spcBef>
                <a:spcPts val="600"/>
              </a:spcBef>
            </a:pPr>
            <a:r>
              <a:rPr lang="zh-TW" altLang="en-US" sz="18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展示你的關心</a:t>
            </a:r>
            <a:endParaRPr lang="en-US" altLang="zh-TW" sz="1800" dirty="0" smtClean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pic>
        <p:nvPicPr>
          <p:cNvPr id="15363" name="Picture 3" descr="K:\ODESK - ELANCE JOBS\Loren\fbmessenger-icon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90600" y="4343400"/>
            <a:ext cx="2400300" cy="2400300"/>
          </a:xfrm>
          <a:prstGeom prst="rect">
            <a:avLst/>
          </a:prstGeom>
          <a:noFill/>
        </p:spPr>
      </p:pic>
      <p:pic>
        <p:nvPicPr>
          <p:cNvPr id="7" name="Picture 2" descr="K:\ODESK - ELANCE JOBS\Loren\facebook-group-icon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829300" y="1333500"/>
            <a:ext cx="1866900" cy="1866900"/>
          </a:xfrm>
          <a:prstGeom prst="rect">
            <a:avLst/>
          </a:prstGeom>
          <a:noFill/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267200" y="3713843"/>
            <a:ext cx="4648200" cy="344895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bg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bg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bg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800" dirty="0" smtClean="0">
                <a:solidFill>
                  <a:prstClr val="white"/>
                </a:solidFill>
                <a:latin typeface="Trebuchet MS" pitchFamily="34" charset="0"/>
              </a:rPr>
              <a:t>Send a personal message</a:t>
            </a:r>
          </a:p>
          <a:p>
            <a:pPr>
              <a:spcBef>
                <a:spcPts val="600"/>
              </a:spcBef>
            </a:pPr>
            <a:r>
              <a:rPr lang="en-US" sz="1800" dirty="0" smtClean="0">
                <a:solidFill>
                  <a:prstClr val="white"/>
                </a:solidFill>
                <a:latin typeface="Trebuchet MS" pitchFamily="34" charset="0"/>
              </a:rPr>
              <a:t>Look at their profile or other social pages/blogs and find common ground</a:t>
            </a:r>
          </a:p>
          <a:p>
            <a:pPr>
              <a:spcBef>
                <a:spcPts val="600"/>
              </a:spcBef>
            </a:pPr>
            <a:r>
              <a:rPr lang="en-US" sz="1800" dirty="0" smtClean="0">
                <a:solidFill>
                  <a:prstClr val="white"/>
                </a:solidFill>
                <a:latin typeface="Trebuchet MS" pitchFamily="34" charset="0"/>
              </a:rPr>
              <a:t>Tell them why you messaging</a:t>
            </a:r>
          </a:p>
          <a:p>
            <a:pPr>
              <a:spcBef>
                <a:spcPts val="600"/>
              </a:spcBef>
            </a:pPr>
            <a:r>
              <a:rPr lang="en-US" sz="1800" dirty="0" smtClean="0">
                <a:solidFill>
                  <a:prstClr val="white"/>
                </a:solidFill>
                <a:latin typeface="Trebuchet MS" pitchFamily="34" charset="0"/>
              </a:rPr>
              <a:t>Do not send any links</a:t>
            </a:r>
          </a:p>
          <a:p>
            <a:pPr>
              <a:spcBef>
                <a:spcPts val="600"/>
              </a:spcBef>
            </a:pPr>
            <a:r>
              <a:rPr lang="en-US" sz="1800" dirty="0" smtClean="0">
                <a:solidFill>
                  <a:prstClr val="white"/>
                </a:solidFill>
                <a:latin typeface="Trebuchet MS" pitchFamily="34" charset="0"/>
              </a:rPr>
              <a:t>Compliment them </a:t>
            </a:r>
          </a:p>
          <a:p>
            <a:pPr>
              <a:spcBef>
                <a:spcPts val="600"/>
              </a:spcBef>
            </a:pPr>
            <a:r>
              <a:rPr lang="en-US" sz="1800" dirty="0" smtClean="0">
                <a:solidFill>
                  <a:prstClr val="white"/>
                </a:solidFill>
                <a:latin typeface="Trebuchet MS" pitchFamily="34" charset="0"/>
              </a:rPr>
              <a:t>Comment and tweet on their posts regularly </a:t>
            </a:r>
          </a:p>
          <a:p>
            <a:pPr>
              <a:spcBef>
                <a:spcPts val="600"/>
              </a:spcBef>
            </a:pPr>
            <a:r>
              <a:rPr lang="en-US" sz="1800" dirty="0" smtClean="0">
                <a:solidFill>
                  <a:prstClr val="white"/>
                </a:solidFill>
                <a:latin typeface="Trebuchet MS" pitchFamily="34" charset="0"/>
              </a:rPr>
              <a:t>Show them you care</a:t>
            </a:r>
          </a:p>
        </p:txBody>
      </p:sp>
    </p:spTree>
    <p:extLst>
      <p:ext uri="{BB962C8B-B14F-4D97-AF65-F5344CB8AC3E}">
        <p14:creationId xmlns:p14="http://schemas.microsoft.com/office/powerpoint/2010/main" xmlns="" val="289724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8"/>
          <p:cNvGrpSpPr/>
          <p:nvPr/>
        </p:nvGrpSpPr>
        <p:grpSpPr>
          <a:xfrm>
            <a:off x="0" y="-228600"/>
            <a:ext cx="9144000" cy="7315200"/>
            <a:chOff x="0" y="0"/>
            <a:chExt cx="9144000" cy="7315200"/>
          </a:xfrm>
        </p:grpSpPr>
        <p:sp>
          <p:nvSpPr>
            <p:cNvPr id="30" name="Rectangle 29"/>
            <p:cNvSpPr/>
            <p:nvPr/>
          </p:nvSpPr>
          <p:spPr>
            <a:xfrm>
              <a:off x="0" y="0"/>
              <a:ext cx="1828800" cy="182880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828800" y="1828800"/>
              <a:ext cx="1828800" cy="182880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828800" y="0"/>
              <a:ext cx="1828800" cy="18288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entury Gothic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0" y="1828800"/>
              <a:ext cx="1828800" cy="18288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entury Gothic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0" y="3657600"/>
              <a:ext cx="1828800" cy="18288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entury Gothic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0" y="5486400"/>
              <a:ext cx="1828800" cy="18288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entury Gothic" pitchFamily="34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828800" y="3657600"/>
              <a:ext cx="1828800" cy="18288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entury Gothic" pitchFamily="34" charset="0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828800" y="5486400"/>
              <a:ext cx="1828800" cy="182880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 pitchFamily="34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657600" y="0"/>
              <a:ext cx="1828800" cy="18288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entury Gothic" pitchFamily="34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657600" y="1828800"/>
              <a:ext cx="1828800" cy="18288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entury Gothic" pitchFamily="34" charset="0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657600" y="5486400"/>
              <a:ext cx="1828800" cy="18288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entury Gothic" pitchFamily="34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486400" y="0"/>
              <a:ext cx="1828800" cy="182880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 pitchFamily="34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315200" y="0"/>
              <a:ext cx="1828800" cy="182880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486400" y="1828800"/>
              <a:ext cx="1828800" cy="18288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entury Gothic" pitchFamily="34" charset="0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7315200" y="1828800"/>
              <a:ext cx="1828800" cy="18288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entury Gothic" pitchFamily="34" charset="0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486400" y="3657600"/>
              <a:ext cx="1828800" cy="182880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 pitchFamily="34" charset="0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486400" y="5486400"/>
              <a:ext cx="1828800" cy="18288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entury Gothic" pitchFamily="34" charset="0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7315200" y="5486400"/>
              <a:ext cx="1828800" cy="182880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entury Gothic" pitchFamily="34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657600" y="3657600"/>
              <a:ext cx="1828800" cy="18288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entury Gothic" pitchFamily="34" charset="0"/>
              </a:endParaRP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5486400" y="525034"/>
            <a:ext cx="3657600" cy="463106"/>
          </a:xfrm>
          <a:prstGeom prst="roundRect">
            <a:avLst/>
          </a:prstGeom>
          <a:noFill/>
        </p:spPr>
        <p:txBody>
          <a:bodyPr wrap="square" lIns="112205" tIns="9144" rIns="112205" bIns="9144">
            <a:spAutoFit/>
          </a:bodyPr>
          <a:lstStyle/>
          <a:p>
            <a:pPr defTabSz="1444863"/>
            <a:r>
              <a:rPr lang="zh-TW" altLang="en-US" sz="2600" dirty="0">
                <a:solidFill>
                  <a:prstClr val="white"/>
                </a:solidFill>
                <a:latin typeface="Century Gothic" pitchFamily="34" charset="0"/>
                <a:ea typeface="華康儷中黑" pitchFamily="49" charset="-120"/>
              </a:rPr>
              <a:t>你一定要有的</a:t>
            </a:r>
            <a:r>
              <a:rPr lang="en-US" altLang="zh-TW" sz="2600" dirty="0">
                <a:solidFill>
                  <a:prstClr val="white"/>
                </a:solidFill>
                <a:latin typeface="Century Gothic" pitchFamily="34" charset="0"/>
                <a:ea typeface="華康儷中黑" pitchFamily="49" charset="-120"/>
              </a:rPr>
              <a:t>3</a:t>
            </a:r>
            <a:r>
              <a:rPr lang="zh-TW" altLang="en-US" sz="2600" dirty="0">
                <a:solidFill>
                  <a:prstClr val="white"/>
                </a:solidFill>
                <a:latin typeface="Century Gothic" pitchFamily="34" charset="0"/>
                <a:ea typeface="華康儷中黑" pitchFamily="49" charset="-120"/>
              </a:rPr>
              <a:t>張門票！</a:t>
            </a:r>
            <a:endParaRPr lang="en-US" altLang="zh-TW" sz="2600" dirty="0">
              <a:solidFill>
                <a:prstClr val="white"/>
              </a:solidFill>
              <a:latin typeface="Century Gothic" pitchFamily="34" charset="0"/>
              <a:ea typeface="華康儷中黑" pitchFamily="49" charset="-120"/>
            </a:endParaRPr>
          </a:p>
        </p:txBody>
      </p:sp>
      <p:pic>
        <p:nvPicPr>
          <p:cNvPr id="20" name="Picture 19" descr="WebCenter2013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90519" y="2362199"/>
            <a:ext cx="1695984" cy="365760"/>
          </a:xfrm>
          <a:prstGeom prst="rect">
            <a:avLst/>
          </a:prstGeom>
        </p:spPr>
      </p:pic>
      <p:grpSp>
        <p:nvGrpSpPr>
          <p:cNvPr id="4" name="Group 9"/>
          <p:cNvGrpSpPr>
            <a:grpSpLocks noChangeAspect="1"/>
          </p:cNvGrpSpPr>
          <p:nvPr/>
        </p:nvGrpSpPr>
        <p:grpSpPr>
          <a:xfrm rot="21409451">
            <a:off x="2012637" y="68086"/>
            <a:ext cx="1469343" cy="1463040"/>
            <a:chOff x="7775999" y="1722190"/>
            <a:chExt cx="1373894" cy="1368000"/>
          </a:xfrm>
        </p:grpSpPr>
        <p:sp>
          <p:nvSpPr>
            <p:cNvPr id="38" name="Oval 37"/>
            <p:cNvSpPr>
              <a:spLocks noChangeAspect="1"/>
            </p:cNvSpPr>
            <p:nvPr/>
          </p:nvSpPr>
          <p:spPr>
            <a:xfrm>
              <a:off x="7775999" y="1722190"/>
              <a:ext cx="1368000" cy="1368000"/>
            </a:xfrm>
            <a:prstGeom prst="ellipse">
              <a:avLst/>
            </a:prstGeom>
            <a:solidFill>
              <a:srgbClr val="CC0000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457200">
                <a:defRPr/>
              </a:pPr>
              <a:endParaRPr lang="zh-TW" altLang="en-US" kern="0">
                <a:solidFill>
                  <a:prstClr val="white"/>
                </a:solidFill>
                <a:latin typeface="Century Gothic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781893" y="1933414"/>
              <a:ext cx="1368000" cy="9740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ts val="2500"/>
                </a:lnSpc>
                <a:defRPr/>
              </a:pPr>
              <a:r>
                <a:rPr lang="zh-TW" altLang="en-US" sz="2200" kern="0" dirty="0">
                  <a:solidFill>
                    <a:prstClr val="white"/>
                  </a:solidFill>
                  <a:ea typeface="華康儷中黑" pitchFamily="49" charset="-120"/>
                  <a:cs typeface="Arial" pitchFamily="34" charset="0"/>
                </a:rPr>
                <a:t>總值</a:t>
              </a:r>
              <a:endParaRPr lang="en-US" altLang="zh-TW" sz="2200" kern="0" dirty="0">
                <a:solidFill>
                  <a:prstClr val="white"/>
                </a:solidFill>
                <a:ea typeface="華康儷中黑" pitchFamily="49" charset="-120"/>
                <a:cs typeface="Arial" pitchFamily="34" charset="0"/>
              </a:endParaRPr>
            </a:p>
            <a:p>
              <a:pPr algn="ctr" defTabSz="457200">
                <a:lnSpc>
                  <a:spcPts val="2500"/>
                </a:lnSpc>
                <a:defRPr/>
              </a:pPr>
              <a:r>
                <a:rPr lang="en-US" altLang="zh-TW" sz="2200" b="1" kern="0" dirty="0">
                  <a:solidFill>
                    <a:prstClr val="white"/>
                  </a:solidFill>
                  <a:cs typeface="Arial" pitchFamily="34" charset="0"/>
                </a:rPr>
                <a:t>HK$3,655</a:t>
              </a:r>
            </a:p>
            <a:p>
              <a:pPr algn="ctr" defTabSz="457200">
                <a:lnSpc>
                  <a:spcPts val="2500"/>
                </a:lnSpc>
                <a:defRPr/>
              </a:pPr>
              <a:r>
                <a:rPr lang="en-US" altLang="zh-TW" sz="2000" b="1" kern="0" dirty="0">
                  <a:solidFill>
                    <a:prstClr val="white"/>
                  </a:solidFill>
                  <a:ea typeface="華康儷中黑" pitchFamily="49" charset="-120"/>
                  <a:cs typeface="Arial" pitchFamily="34" charset="0"/>
                </a:rPr>
                <a:t>VALUE</a:t>
              </a:r>
              <a:endParaRPr lang="zh-TW" altLang="en-US" sz="2000" kern="0" dirty="0">
                <a:solidFill>
                  <a:prstClr val="white"/>
                </a:solidFill>
                <a:ea typeface="華康儷中黑" pitchFamily="49" charset="-120"/>
                <a:cs typeface="Arial" pitchFamily="34" charset="0"/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8149298" y="1891344"/>
              <a:ext cx="649180" cy="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  <p:cxnSp>
          <p:nvCxnSpPr>
            <p:cNvPr id="41" name="Straight Connector 40"/>
            <p:cNvCxnSpPr/>
            <p:nvPr/>
          </p:nvCxnSpPr>
          <p:spPr>
            <a:xfrm>
              <a:off x="8149298" y="2913202"/>
              <a:ext cx="649180" cy="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</p:grpSp>
      <p:pic>
        <p:nvPicPr>
          <p:cNvPr id="22" name="Picture 21" descr="OPC3_140213.PNG"/>
          <p:cNvPicPr>
            <a:picLocks noChangeAspect="1"/>
          </p:cNvPicPr>
          <p:nvPr/>
        </p:nvPicPr>
        <p:blipFill>
          <a:blip r:embed="rId3" cstate="print"/>
          <a:srcRect l="20904" t="6670" r="20905" b="6670"/>
          <a:stretch>
            <a:fillRect/>
          </a:stretch>
        </p:blipFill>
        <p:spPr>
          <a:xfrm>
            <a:off x="4095750" y="3276600"/>
            <a:ext cx="984739" cy="2133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 descr="HKFrusanteImage_130829.png"/>
          <p:cNvPicPr>
            <a:picLocks noChangeAspect="1"/>
          </p:cNvPicPr>
          <p:nvPr/>
        </p:nvPicPr>
        <p:blipFill>
          <a:blip r:embed="rId4" cstate="print"/>
          <a:srcRect l="18191" t="7778" r="20842" b="24444"/>
          <a:stretch>
            <a:fillRect/>
          </a:stretch>
        </p:blipFill>
        <p:spPr>
          <a:xfrm>
            <a:off x="4019550" y="218661"/>
            <a:ext cx="1066800" cy="28293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0" name="Rectangle 59"/>
          <p:cNvSpPr/>
          <p:nvPr/>
        </p:nvSpPr>
        <p:spPr>
          <a:xfrm>
            <a:off x="7315200" y="3429000"/>
            <a:ext cx="1828800" cy="1828800"/>
          </a:xfrm>
          <a:prstGeom prst="rect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8100" y="58992"/>
            <a:ext cx="175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prstClr val="white"/>
                </a:solidFill>
                <a:latin typeface="Century Gothic" pitchFamily="34" charset="0"/>
              </a:rPr>
              <a:t>All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862598" y="1800225"/>
            <a:ext cx="175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prstClr val="white"/>
                </a:solidFill>
                <a:latin typeface="Century Gothic" pitchFamily="34" charset="0"/>
              </a:rPr>
              <a:t>it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505450" y="3600450"/>
            <a:ext cx="3581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prstClr val="white"/>
                </a:solidFill>
                <a:latin typeface="Century Gothic" pitchFamily="34" charset="0"/>
              </a:rPr>
              <a:t>takes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862598" y="5353050"/>
            <a:ext cx="175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prstClr val="white"/>
                </a:solidFill>
                <a:latin typeface="Century Gothic" pitchFamily="34" charset="0"/>
              </a:rPr>
              <a:t>is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334250" y="5181600"/>
            <a:ext cx="175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dirty="0">
                <a:solidFill>
                  <a:prstClr val="white"/>
                </a:solidFill>
                <a:latin typeface="Century Gothic" pitchFamily="34" charset="0"/>
              </a:rPr>
              <a:t>3</a:t>
            </a:r>
          </a:p>
        </p:txBody>
      </p:sp>
      <p:cxnSp>
        <p:nvCxnSpPr>
          <p:cNvPr id="67" name="Straight Connector 66"/>
          <p:cNvCxnSpPr/>
          <p:nvPr/>
        </p:nvCxnSpPr>
        <p:spPr>
          <a:xfrm>
            <a:off x="7299960" y="5263515"/>
            <a:ext cx="2057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M:\Events\Convention\Leadership School\LS2014\Ticket\HK_ENG&amp;CH_2014ConventionTicket_0214_Fina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0192" y="1865834"/>
            <a:ext cx="2468880" cy="129102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8" name="Picture 2" descr="M:\Events\Convention\Leadership School\LS2014\Ticket\HK_ENG&amp;CH_2014ConventionTicket_0214_Fina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-423820" y="4322728"/>
            <a:ext cx="2468880" cy="129102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9" name="Picture 2" descr="M:\Events\Convention\Leadership School\LS2014\Ticket\HK_ENG&amp;CH_2014ConventionTicket_0214_Fina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722223">
            <a:off x="-193649" y="4788644"/>
            <a:ext cx="2468880" cy="129102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MarketHongKong&amp;Shop.com_StackedLogo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919514" y="4085770"/>
            <a:ext cx="1645920" cy="5143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10200" y="5257800"/>
            <a:ext cx="304800" cy="1905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700002" y="5505450"/>
            <a:ext cx="4267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5888" indent="-115888"/>
            <a:r>
              <a:rPr lang="en-US" altLang="zh-TW" dirty="0">
                <a:solidFill>
                  <a:srgbClr val="FF0000"/>
                </a:solidFill>
                <a:ea typeface="華康儷中黑" pitchFamily="49" charset="-120"/>
              </a:rPr>
              <a:t>“I Got My 3”</a:t>
            </a:r>
            <a:r>
              <a:rPr lang="zh-TW" altLang="en-US" dirty="0">
                <a:solidFill>
                  <a:srgbClr val="FF0000"/>
                </a:solidFill>
                <a:ea typeface="華康儷中黑" pitchFamily="49" charset="-120"/>
              </a:rPr>
              <a:t>禮品：</a:t>
            </a:r>
            <a:endParaRPr lang="en-US" altLang="zh-TW" dirty="0">
              <a:solidFill>
                <a:srgbClr val="FF0000"/>
              </a:solidFill>
              <a:ea typeface="華康儷中黑" pitchFamily="49" charset="-120"/>
            </a:endParaRPr>
          </a:p>
          <a:p>
            <a:pPr marL="115888" indent="-115888">
              <a:buFont typeface="Arial" pitchFamily="34" charset="0"/>
              <a:buChar char="•"/>
            </a:pPr>
            <a:r>
              <a:rPr lang="en-US" altLang="zh-TW" dirty="0" err="1">
                <a:solidFill>
                  <a:prstClr val="black"/>
                </a:solidFill>
                <a:ea typeface="華康儷中黑" pitchFamily="49" charset="-120"/>
              </a:rPr>
              <a:t>Isotonix</a:t>
            </a:r>
            <a:r>
              <a:rPr lang="en-US" altLang="zh-TW" dirty="0">
                <a:solidFill>
                  <a:prstClr val="black"/>
                </a:solidFill>
                <a:ea typeface="華康儷中黑" pitchFamily="49" charset="-120"/>
              </a:rPr>
              <a:t>® OPC-3® </a:t>
            </a:r>
            <a:endParaRPr lang="en-US" dirty="0">
              <a:solidFill>
                <a:prstClr val="black"/>
              </a:solidFill>
            </a:endParaRPr>
          </a:p>
          <a:p>
            <a:pPr marL="115888" indent="-115888">
              <a:buFont typeface="Arial" pitchFamily="34" charset="0"/>
              <a:buChar char="•"/>
            </a:pPr>
            <a:r>
              <a:rPr lang="en-US" altLang="zh-TW" dirty="0" err="1">
                <a:solidFill>
                  <a:prstClr val="black"/>
                </a:solidFill>
                <a:ea typeface="華康儷中黑" pitchFamily="49" charset="-120"/>
              </a:rPr>
              <a:t>Frusanté</a:t>
            </a:r>
            <a:r>
              <a:rPr lang="en-US" altLang="zh-TW" dirty="0">
                <a:solidFill>
                  <a:prstClr val="black"/>
                </a:solidFill>
                <a:ea typeface="華康儷中黑" pitchFamily="49" charset="-120"/>
              </a:rPr>
              <a:t>®</a:t>
            </a:r>
            <a:r>
              <a:rPr lang="zh-TW" altLang="en-US" dirty="0">
                <a:solidFill>
                  <a:prstClr val="black"/>
                </a:solidFill>
                <a:ea typeface="華康儷中黑" pitchFamily="49" charset="-120"/>
              </a:rPr>
              <a:t>活心果茶一瓶</a:t>
            </a:r>
            <a:endParaRPr lang="en-US" altLang="zh-TW" dirty="0">
              <a:solidFill>
                <a:prstClr val="black"/>
              </a:solidFill>
              <a:ea typeface="華康儷中黑" pitchFamily="49" charset="-120"/>
            </a:endParaRPr>
          </a:p>
          <a:p>
            <a:pPr marL="115888" indent="-115888">
              <a:buFont typeface="Arial" pitchFamily="34" charset="0"/>
              <a:buChar char="•"/>
            </a:pPr>
            <a:r>
              <a:rPr lang="zh-TW" altLang="en-US" dirty="0">
                <a:solidFill>
                  <a:prstClr val="black"/>
                </a:solidFill>
                <a:ea typeface="華康儷中黑" pitchFamily="49" charset="-120"/>
              </a:rPr>
              <a:t>美安香港網路中心 </a:t>
            </a:r>
            <a:r>
              <a:rPr lang="en-US" altLang="zh-TW" sz="1400" dirty="0" err="1">
                <a:solidFill>
                  <a:prstClr val="black"/>
                </a:solidFill>
                <a:ea typeface="華康儷中黑" pitchFamily="49" charset="-120"/>
              </a:rPr>
              <a:t>mhk</a:t>
            </a:r>
            <a:r>
              <a:rPr lang="en-US" altLang="zh-TW" sz="1400" dirty="0">
                <a:solidFill>
                  <a:prstClr val="black"/>
                </a:solidFill>
                <a:ea typeface="華康儷中黑" pitchFamily="49" charset="-120"/>
              </a:rPr>
              <a:t> </a:t>
            </a:r>
            <a:r>
              <a:rPr lang="en-US" altLang="zh-TW" sz="1400" dirty="0" err="1">
                <a:solidFill>
                  <a:prstClr val="black"/>
                </a:solidFill>
                <a:ea typeface="華康儷中黑" pitchFamily="49" charset="-120"/>
              </a:rPr>
              <a:t>WebCenters</a:t>
            </a:r>
            <a:r>
              <a:rPr lang="en-US" altLang="zh-TW" sz="1400" dirty="0">
                <a:solidFill>
                  <a:prstClr val="black"/>
                </a:solidFill>
                <a:ea typeface="華康儷中黑" pitchFamily="49" charset="-120"/>
              </a:rPr>
              <a:t>™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283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:\ODESK - ELANCE JOBS\Loren\dollars-bundle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362200" y="5638800"/>
            <a:ext cx="1319480" cy="1219200"/>
          </a:xfrm>
          <a:prstGeom prst="rect">
            <a:avLst/>
          </a:prstGeom>
          <a:noFill/>
        </p:spPr>
      </p:pic>
      <p:pic>
        <p:nvPicPr>
          <p:cNvPr id="19458" name="Picture 2" descr="K:\ODESK - ELANCE JOBS\Loren\Social-Funnel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28600" y="685800"/>
            <a:ext cx="5698431" cy="5105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486141" y="2438400"/>
            <a:ext cx="32768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rgbClr val="0070C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網誌</a:t>
            </a:r>
            <a:r>
              <a:rPr lang="en-US" altLang="zh-TW" sz="3200" b="1" dirty="0">
                <a:solidFill>
                  <a:srgbClr val="0070C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/</a:t>
            </a:r>
            <a:r>
              <a:rPr lang="zh-TW" altLang="en-US" sz="3200" b="1" dirty="0">
                <a:solidFill>
                  <a:srgbClr val="0070C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網站</a:t>
            </a:r>
            <a:endParaRPr lang="en-US" altLang="zh-TW" sz="3200" b="1" dirty="0">
              <a:solidFill>
                <a:srgbClr val="0070C0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r>
              <a:rPr lang="en-US" sz="3200" b="1" dirty="0">
                <a:solidFill>
                  <a:srgbClr val="0070C0"/>
                </a:solidFill>
                <a:latin typeface="Trebuchet MS" pitchFamily="34" charset="0"/>
              </a:rPr>
              <a:t>BLOG / WEBSITE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141" y="3657600"/>
            <a:ext cx="32768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0070C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人脈</a:t>
            </a:r>
            <a:endParaRPr lang="en-US" altLang="zh-TW" sz="3200" b="1" dirty="0">
              <a:solidFill>
                <a:srgbClr val="0070C0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r>
              <a:rPr lang="en-US" sz="3200" b="1" dirty="0">
                <a:solidFill>
                  <a:srgbClr val="0070C0"/>
                </a:solidFill>
                <a:latin typeface="Trebuchet MS" pitchFamily="34" charset="0"/>
              </a:rPr>
              <a:t>LEADS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141" y="4876800"/>
            <a:ext cx="32768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0070C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銷售</a:t>
            </a:r>
            <a:endParaRPr lang="en-US" altLang="zh-TW" sz="3200" b="1" dirty="0">
              <a:solidFill>
                <a:srgbClr val="0070C0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r>
              <a:rPr lang="en-US" sz="3200" b="1" dirty="0">
                <a:solidFill>
                  <a:srgbClr val="0070C0"/>
                </a:solidFill>
                <a:latin typeface="Trebuchet MS" pitchFamily="34" charset="0"/>
              </a:rPr>
              <a:t>SALES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86400" y="581561"/>
            <a:ext cx="373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rgbClr val="0070C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透過社交媒體填滿銷售漏斗</a:t>
            </a:r>
            <a:endParaRPr lang="en-US" sz="2000" b="1" dirty="0">
              <a:solidFill>
                <a:srgbClr val="0070C0"/>
              </a:solidFill>
              <a:latin typeface="Trebuchet MS" pitchFamily="34" charset="0"/>
            </a:endParaRPr>
          </a:p>
          <a:p>
            <a:r>
              <a:rPr lang="en-US" sz="2000" b="1" dirty="0">
                <a:solidFill>
                  <a:srgbClr val="0070C0"/>
                </a:solidFill>
                <a:latin typeface="Trebuchet MS" pitchFamily="34" charset="0"/>
              </a:rPr>
              <a:t>POPULATING THE TOP OF THE SALES FUNNEL THRU SOCIAL MEDIA</a:t>
            </a:r>
          </a:p>
        </p:txBody>
      </p:sp>
    </p:spTree>
    <p:extLst>
      <p:ext uri="{BB962C8B-B14F-4D97-AF65-F5344CB8AC3E}">
        <p14:creationId xmlns:p14="http://schemas.microsoft.com/office/powerpoint/2010/main" xmlns="" val="419803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141" y="2404408"/>
            <a:ext cx="855105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0" dirty="0">
                <a:solidFill>
                  <a:prstClr val="white"/>
                </a:solidFill>
                <a:latin typeface="Impact" panose="020B0806030902050204" pitchFamily="34" charset="0"/>
              </a:rPr>
              <a:t>#MHKAC2014</a:t>
            </a:r>
            <a:endParaRPr lang="en-US" sz="12000" dirty="0">
              <a:solidFill>
                <a:prstClr val="white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452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K:\ODESK - ELANCE JOBS\Loren\Generate-Leads-For-Your-Target-Audience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895600" y="990600"/>
            <a:ext cx="5994400" cy="4495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3849469"/>
            <a:ext cx="5943600" cy="8382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rebuchet MS" pitchFamily="34" charset="0"/>
              </a:rPr>
              <a:t>Generating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effectLst/>
                <a:latin typeface="Trebuchet MS" pitchFamily="34" charset="0"/>
              </a:rPr>
              <a:t> </a:t>
            </a:r>
            <a:r>
              <a:rPr lang="en-US" dirty="0" smtClean="0">
                <a:solidFill>
                  <a:srgbClr val="00B0F0"/>
                </a:solidFill>
                <a:effectLst/>
                <a:latin typeface="Trebuchet MS" pitchFamily="34" charset="0"/>
              </a:rPr>
              <a:t>leads</a:t>
            </a:r>
            <a:endParaRPr lang="en-US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rebuchet MS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38200" y="4616668"/>
            <a:ext cx="419100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62000" y="4611469"/>
            <a:ext cx="4407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itchFamily="34" charset="0"/>
              </a:rPr>
              <a:t>USING SOCIAL MEDIA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1029" name="Picture 5" descr="K:\ODESK - ELANCE JOBS\william smith\Social-Media-Icons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286000" y="1066800"/>
            <a:ext cx="1295400" cy="12954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762000" y="5257800"/>
            <a:ext cx="3877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社交媒體產生</a:t>
            </a:r>
            <a:r>
              <a:rPr lang="zh-TW" altLang="en-US" sz="3600" b="1" dirty="0">
                <a:solidFill>
                  <a:srgbClr val="00B0F0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Microsoft New Tai Lue" pitchFamily="34" charset="0"/>
              </a:rPr>
              <a:t>人脈</a:t>
            </a:r>
            <a:endParaRPr lang="zh-TW" altLang="en-US" sz="3600" dirty="0">
              <a:solidFill>
                <a:prstClr val="black">
                  <a:lumMod val="75000"/>
                  <a:lumOff val="25000"/>
                </a:prstClr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532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048000" y="1404661"/>
            <a:ext cx="3124200" cy="33959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38200" y="556241"/>
            <a:ext cx="2048793" cy="21986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925010" y="545355"/>
            <a:ext cx="2048793" cy="21986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2000" y="3567229"/>
            <a:ext cx="2048793" cy="21986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705600" y="3505200"/>
            <a:ext cx="1892397" cy="20308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20758341">
            <a:off x="460673" y="230566"/>
            <a:ext cx="2888242" cy="29023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7702728">
            <a:off x="393932" y="3209324"/>
            <a:ext cx="2768690" cy="29683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841659" flipH="1">
            <a:off x="5506491" y="357668"/>
            <a:ext cx="2969016" cy="27374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3897272" flipH="1">
            <a:off x="6221460" y="3110786"/>
            <a:ext cx="2843298" cy="292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534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9"/>
          <p:cNvGrpSpPr/>
          <p:nvPr/>
        </p:nvGrpSpPr>
        <p:grpSpPr>
          <a:xfrm>
            <a:off x="221058" y="381000"/>
            <a:ext cx="9075342" cy="5950151"/>
            <a:chOff x="627588" y="381000"/>
            <a:chExt cx="9630494" cy="6112078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3163729" y="2164080"/>
              <a:ext cx="4472940" cy="2529840"/>
            </a:xfrm>
            <a:prstGeom prst="rect">
              <a:avLst/>
            </a:prstGeom>
          </p:spPr>
        </p:pic>
        <p:grpSp>
          <p:nvGrpSpPr>
            <p:cNvPr id="9" name="Group 27"/>
            <p:cNvGrpSpPr/>
            <p:nvPr/>
          </p:nvGrpSpPr>
          <p:grpSpPr>
            <a:xfrm>
              <a:off x="627588" y="381000"/>
              <a:ext cx="9630494" cy="6112078"/>
              <a:chOff x="186964" y="152400"/>
              <a:chExt cx="10494926" cy="6660698"/>
            </a:xfrm>
            <a:effectLst>
              <a:outerShdw blurRad="50800" dist="38100" dir="5400000" algn="t" rotWithShape="0">
                <a:prstClr val="black">
                  <a:alpha val="17000"/>
                </a:prstClr>
              </a:outerShdw>
            </a:effectLst>
          </p:grpSpPr>
          <p:sp>
            <p:nvSpPr>
              <p:cNvPr id="4" name="Oval 3"/>
              <p:cNvSpPr/>
              <p:nvPr/>
            </p:nvSpPr>
            <p:spPr>
              <a:xfrm>
                <a:off x="2717040" y="406144"/>
                <a:ext cx="5142524" cy="5142524"/>
              </a:xfrm>
              <a:prstGeom prst="ellipse">
                <a:avLst/>
              </a:prstGeom>
              <a:noFill/>
              <a:ln w="76200">
                <a:solidFill>
                  <a:schemeClr val="tx2">
                    <a:lumMod val="20000"/>
                    <a:lumOff val="8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Oval 4"/>
              <p:cNvSpPr/>
              <p:nvPr/>
            </p:nvSpPr>
            <p:spPr>
              <a:xfrm>
                <a:off x="5764772" y="152400"/>
                <a:ext cx="2740422" cy="2740421"/>
              </a:xfrm>
              <a:prstGeom prst="ellipse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76200">
                <a:solidFill>
                  <a:schemeClr val="tx2">
                    <a:lumMod val="20000"/>
                    <a:lumOff val="8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800"/>
                  </a:lnSpc>
                </a:pPr>
                <a:r>
                  <a:rPr lang="zh-TW" altLang="en-US" sz="1600" dirty="0">
                    <a:solidFill>
                      <a:srgbClr val="00B0F0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  <a:cs typeface="Sakkal Majalla" panose="02000000000000000000" pitchFamily="2" charset="-78"/>
                  </a:rPr>
                  <a:t>社交媒體帶來的生意機會率比平均高</a:t>
                </a:r>
                <a:r>
                  <a:rPr lang="en-US" b="1" dirty="0">
                    <a:solidFill>
                      <a:srgbClr val="00B0F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13% </a:t>
                </a:r>
                <a:endParaRPr lang="en-US" altLang="zh-TW" dirty="0">
                  <a:solidFill>
                    <a:srgbClr val="00B0F0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  <a:cs typeface="Sakkal Majalla" panose="02000000000000000000" pitchFamily="2" charset="-78"/>
                </a:endParaRPr>
              </a:p>
              <a:p>
                <a:pPr algn="ctr">
                  <a:lnSpc>
                    <a:spcPct val="70000"/>
                  </a:lnSpc>
                </a:pPr>
                <a:endParaRPr lang="en-US" sz="1600" dirty="0">
                  <a:solidFill>
                    <a:srgbClr val="00B0F0"/>
                  </a:solidFill>
                  <a:cs typeface="Museo 300"/>
                </a:endParaRPr>
              </a:p>
              <a:p>
                <a:pPr algn="ctr">
                  <a:lnSpc>
                    <a:spcPct val="70000"/>
                  </a:lnSpc>
                </a:pPr>
                <a:r>
                  <a:rPr lang="en-US" sz="1700" dirty="0">
                    <a:solidFill>
                      <a:srgbClr val="00B0F0"/>
                    </a:solidFill>
                    <a:cs typeface="Sakkal Majalla" panose="02000000000000000000" pitchFamily="2" charset="-78"/>
                  </a:rPr>
                  <a:t>Social Media lead conversion rates are 13% higher than the average lead conversation rate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2226469" y="152400"/>
                <a:ext cx="2740422" cy="2740422"/>
              </a:xfrm>
              <a:prstGeom prst="ellipse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76200">
                <a:solidFill>
                  <a:schemeClr val="tx2">
                    <a:lumMod val="20000"/>
                    <a:lumOff val="8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700"/>
                  </a:lnSpc>
                </a:pPr>
                <a:r>
                  <a:rPr lang="en-US" b="1" dirty="0">
                    <a:solidFill>
                      <a:srgbClr val="00B0F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46%</a:t>
                </a:r>
                <a:r>
                  <a:rPr lang="zh-TW" altLang="en-US" dirty="0">
                    <a:solidFill>
                      <a:srgbClr val="00B0F0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  <a:cs typeface="Sakkal Majalla" panose="02000000000000000000" pitchFamily="2" charset="-78"/>
                  </a:rPr>
                  <a:t>互聯網用戶購物時倚賴</a:t>
                </a:r>
                <a:endParaRPr lang="en-US" altLang="zh-TW" dirty="0">
                  <a:solidFill>
                    <a:srgbClr val="00B0F0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  <a:cs typeface="Sakkal Majalla" panose="02000000000000000000" pitchFamily="2" charset="-78"/>
                </a:endParaRPr>
              </a:p>
              <a:p>
                <a:pPr algn="ctr">
                  <a:lnSpc>
                    <a:spcPts val="1700"/>
                  </a:lnSpc>
                </a:pPr>
                <a:r>
                  <a:rPr lang="zh-TW" altLang="en-US" dirty="0">
                    <a:solidFill>
                      <a:srgbClr val="00B0F0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  <a:cs typeface="Sakkal Majalla" panose="02000000000000000000" pitchFamily="2" charset="-78"/>
                  </a:rPr>
                  <a:t>社交媒體</a:t>
                </a:r>
              </a:p>
              <a:p>
                <a:pPr algn="ctr">
                  <a:lnSpc>
                    <a:spcPts val="1700"/>
                  </a:lnSpc>
                </a:pPr>
                <a:endParaRPr lang="en-US" sz="1600" b="1" dirty="0">
                  <a:solidFill>
                    <a:srgbClr val="00B0F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  <a:p>
                <a:pPr algn="ctr">
                  <a:lnSpc>
                    <a:spcPct val="80000"/>
                  </a:lnSpc>
                </a:pPr>
                <a:r>
                  <a:rPr lang="en-US" dirty="0">
                    <a:solidFill>
                      <a:srgbClr val="00B0F0"/>
                    </a:solidFill>
                    <a:cs typeface="Sakkal Majalla" panose="02000000000000000000" pitchFamily="2" charset="-78"/>
                  </a:rPr>
                  <a:t>46% of online users rely on social media when making a purchase</a:t>
                </a:r>
              </a:p>
            </p:txBody>
          </p:sp>
          <p:sp>
            <p:nvSpPr>
              <p:cNvPr id="7" name="Oval 6"/>
              <p:cNvSpPr>
                <a:spLocks noChangeAspect="1"/>
              </p:cNvSpPr>
              <p:nvPr/>
            </p:nvSpPr>
            <p:spPr>
              <a:xfrm>
                <a:off x="2509147" y="3639955"/>
                <a:ext cx="3149940" cy="3173143"/>
              </a:xfrm>
              <a:prstGeom prst="ellipse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76200">
                <a:solidFill>
                  <a:schemeClr val="tx2">
                    <a:lumMod val="20000"/>
                    <a:lumOff val="8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800"/>
                  </a:lnSpc>
                </a:pPr>
                <a:endParaRPr lang="en-US" b="1" dirty="0">
                  <a:solidFill>
                    <a:srgbClr val="00B0F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5764772" y="3639956"/>
                <a:ext cx="2740422" cy="2740422"/>
              </a:xfrm>
              <a:prstGeom prst="ellipse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76200">
                <a:solidFill>
                  <a:schemeClr val="tx2">
                    <a:lumMod val="20000"/>
                    <a:lumOff val="8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186964" y="2188753"/>
                <a:ext cx="2740422" cy="2740421"/>
              </a:xfrm>
              <a:prstGeom prst="ellipse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76200">
                <a:solidFill>
                  <a:schemeClr val="tx2">
                    <a:lumMod val="20000"/>
                    <a:lumOff val="8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rgbClr val="00B0F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7941468" y="1905000"/>
                <a:ext cx="2740422" cy="2740421"/>
              </a:xfrm>
              <a:prstGeom prst="ellipse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76200">
                <a:solidFill>
                  <a:schemeClr val="tx2">
                    <a:lumMod val="20000"/>
                    <a:lumOff val="8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800"/>
                  </a:lnSpc>
                </a:pPr>
                <a:endParaRPr lang="zh-TW" altLang="en-US" dirty="0">
                  <a:solidFill>
                    <a:srgbClr val="00B0F0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  <a:cs typeface="Sakkal Majalla" panose="02000000000000000000" pitchFamily="2" charset="-78"/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2463800" y="3854000"/>
            <a:ext cx="2260600" cy="269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zh-TW" altLang="en-US" sz="1600" dirty="0">
                <a:solidFill>
                  <a:srgbClr val="00B0F0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Sakkal Majalla" panose="02000000000000000000" pitchFamily="2" charset="-78"/>
              </a:rPr>
              <a:t>社交媒體比貿易展、電話營銷、直接郵件或點擊付費廣告帶來的生意機會高近一倍</a:t>
            </a:r>
            <a:endParaRPr lang="en-US" sz="1600" dirty="0">
              <a:solidFill>
                <a:srgbClr val="00B0F0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Sakkal Majalla" panose="02000000000000000000" pitchFamily="2" charset="-78"/>
            </a:endParaRPr>
          </a:p>
          <a:p>
            <a:pPr algn="ctr"/>
            <a:endParaRPr lang="en-US" sz="800" b="1" dirty="0">
              <a:solidFill>
                <a:srgbClr val="00B0F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>
              <a:lnSpc>
                <a:spcPct val="80000"/>
              </a:lnSpc>
            </a:pPr>
            <a:r>
              <a:rPr lang="en-US" dirty="0">
                <a:solidFill>
                  <a:srgbClr val="00B0F0"/>
                </a:solidFill>
                <a:cs typeface="Sakkal Majalla" panose="02000000000000000000" pitchFamily="2" charset="-78"/>
              </a:rPr>
              <a:t>Social media produces almost double the</a:t>
            </a:r>
          </a:p>
          <a:p>
            <a:pPr algn="ctr">
              <a:lnSpc>
                <a:spcPct val="80000"/>
              </a:lnSpc>
            </a:pPr>
            <a:r>
              <a:rPr lang="en-US" dirty="0">
                <a:solidFill>
                  <a:srgbClr val="00B0F0"/>
                </a:solidFill>
                <a:cs typeface="Sakkal Majalla" panose="02000000000000000000" pitchFamily="2" charset="-78"/>
              </a:rPr>
              <a:t>marketing leads of trade shows, telemarketing, direct mail, or PPC</a:t>
            </a:r>
          </a:p>
          <a:p>
            <a:pPr>
              <a:lnSpc>
                <a:spcPct val="80000"/>
              </a:lnSpc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21073" y="2057400"/>
            <a:ext cx="2199127" cy="2256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altLang="zh-TW" sz="1600" b="1" dirty="0">
                <a:solidFill>
                  <a:srgbClr val="00B0F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74%</a:t>
            </a:r>
            <a:r>
              <a:rPr lang="zh-TW" altLang="en-US" sz="1600" dirty="0">
                <a:solidFill>
                  <a:srgbClr val="00B0F0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Sakkal Majalla" panose="02000000000000000000" pitchFamily="2" charset="-78"/>
              </a:rPr>
              <a:t>營銷商指</a:t>
            </a:r>
            <a:r>
              <a:rPr lang="en-US" altLang="zh-TW" sz="1600" dirty="0">
                <a:solidFill>
                  <a:srgbClr val="00B0F0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Sakkal Majalla" panose="02000000000000000000" pitchFamily="2" charset="-78"/>
              </a:rPr>
              <a:t>Facebook</a:t>
            </a:r>
            <a:r>
              <a:rPr lang="zh-TW" altLang="en-US" sz="1600" dirty="0">
                <a:solidFill>
                  <a:srgbClr val="00B0F0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Sakkal Majalla" panose="02000000000000000000" pitchFamily="2" charset="-78"/>
              </a:rPr>
              <a:t>是成本效益最高而帶來生意機會的方法</a:t>
            </a:r>
            <a:endParaRPr lang="en-US" altLang="zh-TW" sz="1600" dirty="0">
              <a:solidFill>
                <a:srgbClr val="00B0F0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Sakkal Majalla" panose="02000000000000000000" pitchFamily="2" charset="-78"/>
            </a:endParaRPr>
          </a:p>
          <a:p>
            <a:pPr algn="ctr"/>
            <a:endParaRPr lang="en-US" sz="800" b="1" dirty="0">
              <a:solidFill>
                <a:srgbClr val="00B0F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>
              <a:lnSpc>
                <a:spcPct val="80000"/>
              </a:lnSpc>
            </a:pPr>
            <a:r>
              <a:rPr lang="en-US" dirty="0">
                <a:solidFill>
                  <a:srgbClr val="00B0F0"/>
                </a:solidFill>
                <a:cs typeface="Sakkal Majalla" panose="02000000000000000000" pitchFamily="2" charset="-78"/>
              </a:rPr>
              <a:t>74% of marketers say Facebook is their most cost efficient method for lead generation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85227" y="3657600"/>
            <a:ext cx="1928373" cy="2122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altLang="zh-TW" sz="1600" b="1" dirty="0">
                <a:solidFill>
                  <a:srgbClr val="00B0F0"/>
                </a:solidFill>
                <a:cs typeface="Sakkal Majalla" panose="02000000000000000000" pitchFamily="2" charset="-78"/>
              </a:rPr>
              <a:t>69%</a:t>
            </a:r>
            <a:r>
              <a:rPr lang="zh-TW" altLang="en-US" sz="1600" dirty="0">
                <a:solidFill>
                  <a:srgbClr val="00B0F0"/>
                </a:solidFill>
                <a:ea typeface="華康儷中黑" panose="020B0509000000000000" pitchFamily="49" charset="-120"/>
                <a:cs typeface="Sakkal Majalla" panose="02000000000000000000" pitchFamily="2" charset="-78"/>
              </a:rPr>
              <a:t>社交網站</a:t>
            </a:r>
            <a:r>
              <a:rPr lang="en-US" altLang="zh-TW" b="1" dirty="0">
                <a:solidFill>
                  <a:srgbClr val="00B0F0"/>
                </a:solidFill>
                <a:cs typeface="Sakkal Majalla" panose="02000000000000000000" pitchFamily="2" charset="-78"/>
              </a:rPr>
              <a:t>Pinterest</a:t>
            </a:r>
            <a:r>
              <a:rPr lang="zh-TW" altLang="en-US" sz="1600" dirty="0">
                <a:solidFill>
                  <a:srgbClr val="00B0F0"/>
                </a:solidFill>
                <a:ea typeface="華康儷中黑" panose="020B0509000000000000" pitchFamily="49" charset="-120"/>
                <a:cs typeface="Sakkal Majalla" panose="02000000000000000000" pitchFamily="2" charset="-78"/>
              </a:rPr>
              <a:t>的訪客於網上找到決定購買的產品</a:t>
            </a:r>
          </a:p>
          <a:p>
            <a:pPr algn="ctr"/>
            <a:endParaRPr lang="en-US" sz="800" b="1" dirty="0">
              <a:solidFill>
                <a:srgbClr val="00B0F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>
              <a:lnSpc>
                <a:spcPct val="70000"/>
              </a:lnSpc>
            </a:pPr>
            <a:r>
              <a:rPr lang="en-US" dirty="0">
                <a:solidFill>
                  <a:srgbClr val="00B0F0"/>
                </a:solidFill>
                <a:cs typeface="Sakkal Majalla" panose="02000000000000000000" pitchFamily="2" charset="-78"/>
              </a:rPr>
              <a:t>69% of online visitors of Pinterest found an item they decided to buy online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7200" y="2546830"/>
            <a:ext cx="1928373" cy="2025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altLang="zh-TW" sz="1600" b="1" dirty="0">
                <a:solidFill>
                  <a:srgbClr val="00B0F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93%</a:t>
            </a:r>
            <a:r>
              <a:rPr lang="zh-TW" altLang="en-US" sz="1600" dirty="0">
                <a:solidFill>
                  <a:srgbClr val="00B0F0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Sakkal Majalla" panose="02000000000000000000" pitchFamily="2" charset="-78"/>
              </a:rPr>
              <a:t>網絡營銷商使用社交媒體發展事業</a:t>
            </a:r>
          </a:p>
          <a:p>
            <a:pPr algn="ctr"/>
            <a:endParaRPr lang="en-US" sz="800" b="1" dirty="0">
              <a:solidFill>
                <a:srgbClr val="00B0F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>
              <a:lnSpc>
                <a:spcPct val="80000"/>
              </a:lnSpc>
            </a:pPr>
            <a:r>
              <a:rPr lang="en-US" dirty="0">
                <a:solidFill>
                  <a:srgbClr val="00B0F0"/>
                </a:solidFill>
                <a:cs typeface="Sakkal Majalla" panose="02000000000000000000" pitchFamily="2" charset="-78"/>
              </a:rPr>
              <a:t>93% of network marketers use social media to grow their business</a:t>
            </a:r>
          </a:p>
        </p:txBody>
      </p:sp>
    </p:spTree>
    <p:extLst>
      <p:ext uri="{BB962C8B-B14F-4D97-AF65-F5344CB8AC3E}">
        <p14:creationId xmlns:p14="http://schemas.microsoft.com/office/powerpoint/2010/main" xmlns="" val="77949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3657600" y="0"/>
            <a:ext cx="5029200" cy="647700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" name="Picture 3" descr="K:\ODESK - ELANCE JOBS\Loren\Thumbsup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914400"/>
            <a:ext cx="3505200" cy="350413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7200" y="3505200"/>
            <a:ext cx="23391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Arial Black" pitchFamily="34" charset="0"/>
                <a:cs typeface="Avenir Book"/>
              </a:rPr>
              <a:t>1.15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86200" y="609600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Avenir Book"/>
              </a:rPr>
              <a:t>7</a:t>
            </a:r>
            <a:r>
              <a:rPr lang="zh-TW" altLang="en-US" sz="1600" b="1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Avenir Book"/>
              </a:rPr>
              <a:t>億</a:t>
            </a:r>
            <a:r>
              <a:rPr lang="en-US" altLang="zh-TW" sz="1600" b="1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Avenir Book"/>
              </a:rPr>
              <a:t>5</a:t>
            </a:r>
            <a:r>
              <a:rPr lang="zh-TW" altLang="en-US" sz="1600" b="1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Avenir Book"/>
              </a:rPr>
              <a:t>千萬用戶用</a:t>
            </a:r>
            <a:r>
              <a:rPr lang="en-US" altLang="zh-TW" sz="1600" b="1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Avenir Book"/>
              </a:rPr>
              <a:t>7</a:t>
            </a:r>
            <a:r>
              <a:rPr lang="zh-TW" altLang="en-US" sz="1600" b="1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Avenir Book"/>
              </a:rPr>
              <a:t>千種不同裝置登入</a:t>
            </a:r>
            <a:endParaRPr lang="en-US" sz="1600" b="1" dirty="0">
              <a:solidFill>
                <a:prstClr val="white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Avenir Book"/>
            </a:endParaRPr>
          </a:p>
          <a:p>
            <a:r>
              <a:rPr lang="en-US" sz="1600" b="1" dirty="0">
                <a:solidFill>
                  <a:prstClr val="white">
                    <a:lumMod val="85000"/>
                  </a:prstClr>
                </a:solidFill>
                <a:latin typeface="Trebuchet MS" pitchFamily="34" charset="0"/>
                <a:cs typeface="Avenir Book"/>
              </a:rPr>
              <a:t>751 MILLION USERS ACCESS IT USING 7,000 DIFFERENT DEVICES.</a:t>
            </a:r>
            <a:endParaRPr lang="en-US" sz="1600" b="1" dirty="0">
              <a:solidFill>
                <a:prstClr val="white">
                  <a:lumMod val="85000"/>
                </a:prstClr>
              </a:solidFill>
              <a:latin typeface="Trebuchet MS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6200" y="1524000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Avenir Book"/>
              </a:rPr>
              <a:t>代表每</a:t>
            </a:r>
            <a:r>
              <a:rPr lang="en-US" sz="1600" b="1" dirty="0">
                <a:solidFill>
                  <a:prstClr val="white"/>
                </a:solidFill>
                <a:latin typeface="Trebuchet MS" pitchFamily="34" charset="0"/>
              </a:rPr>
              <a:t>5</a:t>
            </a:r>
            <a:r>
              <a:rPr lang="zh-TW" altLang="en-US" sz="1600" b="1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Avenir Book"/>
              </a:rPr>
              <a:t>個網頁瀏覽的其中一個</a:t>
            </a:r>
            <a:endParaRPr lang="en-US" sz="1600" b="1" dirty="0">
              <a:solidFill>
                <a:prstClr val="white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Avenir Book"/>
            </a:endParaRPr>
          </a:p>
          <a:p>
            <a:r>
              <a:rPr lang="en-US" sz="1600" b="1" dirty="0">
                <a:solidFill>
                  <a:prstClr val="white">
                    <a:lumMod val="85000"/>
                  </a:prstClr>
                </a:solidFill>
                <a:latin typeface="Trebuchet MS" pitchFamily="34" charset="0"/>
                <a:cs typeface="Avenir Book"/>
              </a:rPr>
              <a:t>REPRESENTS 1 OUT OF EVERY 5 PAGE VIEWS ON WEB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6200" y="2492514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white"/>
                </a:solidFill>
                <a:latin typeface="Trebuchet MS" pitchFamily="34" charset="0"/>
              </a:rPr>
              <a:t>23%</a:t>
            </a:r>
            <a:r>
              <a:rPr lang="zh-TW" altLang="en-US" sz="1600" b="1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Avenir Book"/>
              </a:rPr>
              <a:t>用戶每日登入最少</a:t>
            </a:r>
            <a:r>
              <a:rPr lang="en-US" altLang="zh-TW" sz="1600" b="1" dirty="0">
                <a:solidFill>
                  <a:prstClr val="white"/>
                </a:solidFill>
                <a:latin typeface="Trebuchet MS" pitchFamily="34" charset="0"/>
              </a:rPr>
              <a:t>5</a:t>
            </a:r>
            <a:r>
              <a:rPr lang="zh-TW" altLang="en-US" sz="1600" b="1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Avenir Book"/>
              </a:rPr>
              <a:t>次</a:t>
            </a:r>
            <a:endParaRPr lang="en-US" sz="1600" b="1" dirty="0">
              <a:solidFill>
                <a:prstClr val="white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Avenir Book"/>
            </a:endParaRPr>
          </a:p>
          <a:p>
            <a:r>
              <a:rPr lang="en-US" sz="1600" b="1" dirty="0">
                <a:solidFill>
                  <a:prstClr val="white">
                    <a:lumMod val="85000"/>
                  </a:prstClr>
                </a:solidFill>
                <a:latin typeface="Trebuchet MS" pitchFamily="34" charset="0"/>
              </a:rPr>
              <a:t>23% USERS LOG IN MORE</a:t>
            </a:r>
          </a:p>
          <a:p>
            <a:r>
              <a:rPr lang="en-US" sz="1600" b="1" dirty="0">
                <a:solidFill>
                  <a:prstClr val="white">
                    <a:lumMod val="85000"/>
                  </a:prstClr>
                </a:solidFill>
                <a:latin typeface="Trebuchet MS" pitchFamily="34" charset="0"/>
              </a:rPr>
              <a:t>THAN 5 X A DAY</a:t>
            </a:r>
            <a:endParaRPr lang="en-US" sz="1600" dirty="0">
              <a:solidFill>
                <a:prstClr val="white">
                  <a:lumMod val="85000"/>
                </a:prstClr>
              </a:solidFill>
              <a:latin typeface="Trebuchet MS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86200" y="3483114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Avenir Book"/>
              </a:rPr>
              <a:t>每日有</a:t>
            </a:r>
            <a:r>
              <a:rPr lang="en-US" altLang="zh-TW" sz="1600" b="1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Avenir Book"/>
              </a:rPr>
              <a:t>3</a:t>
            </a:r>
            <a:r>
              <a:rPr lang="zh-TW" altLang="en-US" sz="1600" b="1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Avenir Book"/>
              </a:rPr>
              <a:t>億</a:t>
            </a:r>
            <a:r>
              <a:rPr lang="en-US" altLang="zh-TW" sz="1600" b="1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Avenir Book"/>
              </a:rPr>
              <a:t>5</a:t>
            </a:r>
            <a:r>
              <a:rPr lang="zh-TW" altLang="en-US" sz="1600" b="1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Avenir Book"/>
              </a:rPr>
              <a:t>千萬圖片上載量</a:t>
            </a:r>
            <a:endParaRPr lang="en-US" altLang="zh-TW" sz="1600" b="1" dirty="0">
              <a:solidFill>
                <a:prstClr val="white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Avenir Book"/>
            </a:endParaRPr>
          </a:p>
          <a:p>
            <a:r>
              <a:rPr lang="en-US" sz="1600" b="1" dirty="0">
                <a:solidFill>
                  <a:prstClr val="white">
                    <a:lumMod val="85000"/>
                  </a:prstClr>
                </a:solidFill>
                <a:latin typeface="Trebuchet MS" pitchFamily="34" charset="0"/>
              </a:rPr>
              <a:t>350 MILLION PHOTOS UPLOADED DAILY</a:t>
            </a:r>
            <a:endParaRPr lang="en-US" sz="1600" dirty="0">
              <a:solidFill>
                <a:prstClr val="white">
                  <a:lumMod val="85000"/>
                </a:prstClr>
              </a:solidFill>
              <a:latin typeface="Trebuchet MS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86200" y="4397514"/>
            <a:ext cx="4407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white"/>
                </a:solidFill>
                <a:latin typeface="Trebuchet MS" pitchFamily="34" charset="0"/>
              </a:rPr>
              <a:t>75%</a:t>
            </a:r>
            <a:r>
              <a:rPr lang="zh-TW" altLang="en-US" sz="1600" b="1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Avenir Book"/>
              </a:rPr>
              <a:t>的帖在最初的五小時有最大機會產生互動</a:t>
            </a:r>
            <a:endParaRPr lang="en-US" sz="1600" b="1" dirty="0">
              <a:solidFill>
                <a:prstClr val="white"/>
              </a:solidFill>
              <a:latin typeface="Trebuchet MS" pitchFamily="34" charset="0"/>
            </a:endParaRPr>
          </a:p>
          <a:p>
            <a:r>
              <a:rPr lang="en-US" sz="1600" b="1" dirty="0">
                <a:solidFill>
                  <a:prstClr val="white">
                    <a:lumMod val="85000"/>
                  </a:prstClr>
                </a:solidFill>
                <a:latin typeface="Trebuchet MS" pitchFamily="34" charset="0"/>
                <a:cs typeface="Avenir Book"/>
              </a:rPr>
              <a:t>75% OF POSSIBLE ENGAGEMENT A POST GETS IS IN ITS FIRST 5 HOURS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4769" y="4552652"/>
            <a:ext cx="210519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Trebuchet MS" pitchFamily="34" charset="0"/>
              </a:rPr>
              <a:t>Billion+</a:t>
            </a:r>
          </a:p>
          <a:p>
            <a:pPr algn="ctr"/>
            <a:r>
              <a:rPr lang="en-US" sz="2800" b="1" dirty="0">
                <a:solidFill>
                  <a:srgbClr val="1F497D">
                    <a:lumMod val="60000"/>
                    <a:lumOff val="40000"/>
                  </a:srgbClr>
                </a:solidFill>
                <a:latin typeface="Trebuchet MS" pitchFamily="34" charset="0"/>
              </a:rPr>
              <a:t>total users</a:t>
            </a:r>
          </a:p>
          <a:p>
            <a:pPr algn="ctr"/>
            <a:r>
              <a:rPr lang="en-US" altLang="zh-TW" sz="2800" b="1" dirty="0">
                <a:solidFill>
                  <a:srgbClr val="002060"/>
                </a:solidFill>
                <a:latin typeface="Trebuchet MS" pitchFamily="34" charset="0"/>
              </a:rPr>
              <a:t>11.5</a:t>
            </a:r>
            <a:r>
              <a:rPr lang="zh-TW" altLang="en-US" sz="2800" b="1" dirty="0">
                <a:solidFill>
                  <a:srgbClr val="00206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億</a:t>
            </a:r>
            <a:r>
              <a:rPr lang="zh-TW" altLang="en-US" sz="2800" b="1" dirty="0">
                <a:solidFill>
                  <a:srgbClr val="1F497D">
                    <a:lumMod val="60000"/>
                    <a:lumOff val="40000"/>
                  </a:srgb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用戶</a:t>
            </a:r>
            <a:endParaRPr lang="en-US" sz="2800" b="1" dirty="0">
              <a:solidFill>
                <a:srgbClr val="1F497D">
                  <a:lumMod val="60000"/>
                  <a:lumOff val="40000"/>
                </a:srgbClr>
              </a:solidFill>
            </a:endParaRPr>
          </a:p>
          <a:p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23" name="Pentagon 22"/>
          <p:cNvSpPr/>
          <p:nvPr/>
        </p:nvSpPr>
        <p:spPr>
          <a:xfrm rot="5400000">
            <a:off x="533400" y="-457200"/>
            <a:ext cx="990600" cy="1905000"/>
          </a:xfrm>
          <a:prstGeom prst="homePlat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8875" y="86380"/>
            <a:ext cx="1599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Facebook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86200" y="5334000"/>
            <a:ext cx="4407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Avenir Book"/>
              </a:rPr>
              <a:t>最新公佈</a:t>
            </a:r>
            <a:r>
              <a:rPr lang="en-US" altLang="zh-TW" sz="1600" b="1" dirty="0">
                <a:solidFill>
                  <a:prstClr val="white"/>
                </a:solidFill>
                <a:latin typeface="Trebuchet MS" pitchFamily="34" charset="0"/>
              </a:rPr>
              <a:t>10</a:t>
            </a:r>
            <a:r>
              <a:rPr lang="zh-TW" altLang="en-US" sz="1600" b="1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Avenir Book"/>
              </a:rPr>
              <a:t>億美元的流動銷售額</a:t>
            </a:r>
            <a:endParaRPr lang="en-US" sz="1600" b="1" dirty="0">
              <a:solidFill>
                <a:prstClr val="white"/>
              </a:solidFill>
              <a:latin typeface="Trebuchet MS" pitchFamily="34" charset="0"/>
            </a:endParaRPr>
          </a:p>
          <a:p>
            <a:r>
              <a:rPr lang="en-US" sz="1600" b="1" dirty="0">
                <a:solidFill>
                  <a:prstClr val="white">
                    <a:lumMod val="85000"/>
                  </a:prstClr>
                </a:solidFill>
                <a:latin typeface="Trebuchet MS" pitchFamily="34" charset="0"/>
                <a:cs typeface="Avenir Book"/>
              </a:rPr>
              <a:t>JUST REPORTED $1 BILLION DOLLARS IN MOBILE SALES</a:t>
            </a:r>
          </a:p>
        </p:txBody>
      </p:sp>
    </p:spTree>
    <p:extLst>
      <p:ext uri="{BB962C8B-B14F-4D97-AF65-F5344CB8AC3E}">
        <p14:creationId xmlns:p14="http://schemas.microsoft.com/office/powerpoint/2010/main" xmlns="" val="399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ODESK - ELANCE JOBS\Loren\dollars-bundle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447800" y="4724400"/>
            <a:ext cx="1905000" cy="1760221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209800" y="3505200"/>
            <a:ext cx="6629400" cy="9906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09800" y="381000"/>
            <a:ext cx="6629400" cy="29718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4" descr="Sales-funnel (1) copy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-304800" y="152400"/>
            <a:ext cx="5860840" cy="457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6800" y="1447800"/>
            <a:ext cx="33735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EEECE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品牌注目度</a:t>
            </a:r>
            <a:endParaRPr lang="en-US" altLang="zh-TW" sz="2800" b="1" dirty="0">
              <a:solidFill>
                <a:srgbClr val="EEECE1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algn="ctr"/>
            <a:r>
              <a:rPr lang="en-US" sz="2800" b="1" dirty="0">
                <a:solidFill>
                  <a:srgbClr val="EEECE1"/>
                </a:solidFill>
                <a:latin typeface="Trebuchet MS" pitchFamily="34" charset="0"/>
              </a:rPr>
              <a:t>BRAND AWARENESS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7536" y="1574225"/>
            <a:ext cx="33329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000" b="1" dirty="0">
                <a:solidFill>
                  <a:prstClr val="black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影響力</a:t>
            </a:r>
            <a:r>
              <a:rPr lang="en-US" sz="3000" b="1" dirty="0">
                <a:solidFill>
                  <a:prstClr val="black"/>
                </a:solidFill>
                <a:latin typeface="Trebuchet MS" pitchFamily="34" charset="0"/>
              </a:rPr>
              <a:t>INFLUENCE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6800" y="2768600"/>
            <a:ext cx="25442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200" b="1" dirty="0">
                <a:solidFill>
                  <a:prstClr val="black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約定</a:t>
            </a:r>
            <a:r>
              <a:rPr lang="en-US" sz="2200" b="1" dirty="0">
                <a:solidFill>
                  <a:prstClr val="black"/>
                </a:solidFill>
                <a:latin typeface="Trebuchet MS" pitchFamily="34" charset="0"/>
              </a:rPr>
              <a:t>ENGAGEMENT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47800" y="3924300"/>
            <a:ext cx="18157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>
                <a:solidFill>
                  <a:prstClr val="black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變換</a:t>
            </a:r>
            <a:r>
              <a:rPr lang="en-US" sz="2000" b="1" dirty="0">
                <a:solidFill>
                  <a:prstClr val="black"/>
                </a:solidFill>
                <a:latin typeface="Trebuchet MS" pitchFamily="34" charset="0"/>
              </a:rPr>
              <a:t>CONVERT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1000" y="389692"/>
            <a:ext cx="399981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b="1" dirty="0">
                <a:solidFill>
                  <a:prstClr val="black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曝光率</a:t>
            </a:r>
            <a:r>
              <a:rPr lang="en-US" sz="3800" b="1" dirty="0">
                <a:solidFill>
                  <a:prstClr val="black"/>
                </a:solidFill>
                <a:latin typeface="Trebuchet MS" pitchFamily="34" charset="0"/>
              </a:rPr>
              <a:t>EXPOSURE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10000" y="3733800"/>
            <a:ext cx="4882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rgbClr val="EEECE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產生人脈 </a:t>
            </a:r>
            <a:r>
              <a:rPr lang="en-US" sz="2800" b="1" dirty="0">
                <a:solidFill>
                  <a:srgbClr val="EEECE1"/>
                </a:solidFill>
                <a:latin typeface="Trebuchet MS" pitchFamily="34" charset="0"/>
              </a:rPr>
              <a:t>LEAD GENERATION</a:t>
            </a:r>
          </a:p>
        </p:txBody>
      </p:sp>
    </p:spTree>
    <p:extLst>
      <p:ext uri="{BB962C8B-B14F-4D97-AF65-F5344CB8AC3E}">
        <p14:creationId xmlns:p14="http://schemas.microsoft.com/office/powerpoint/2010/main" xmlns="" val="305052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olumns">
  <a:themeElements>
    <a:clrScheme name="Custom 1">
      <a:dk1>
        <a:srgbClr val="FFFFFF"/>
      </a:dk1>
      <a:lt1>
        <a:srgbClr val="FFFFFF"/>
      </a:lt1>
      <a:dk2>
        <a:srgbClr val="FFFFFF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8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80" charset="-128"/>
          </a:defRPr>
        </a:defPPr>
      </a:lstStyle>
    </a:lnDef>
  </a:objectDefaults>
  <a:extraClrSchemeLst>
    <a:extraClrScheme>
      <a:clrScheme name="Columns 1">
        <a:dk1>
          <a:srgbClr val="000066"/>
        </a:dk1>
        <a:lt1>
          <a:srgbClr val="FFFFFF"/>
        </a:lt1>
        <a:dk2>
          <a:srgbClr val="5E6DA4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BAC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lumns 2">
        <a:dk1>
          <a:srgbClr val="003366"/>
        </a:dk1>
        <a:lt1>
          <a:srgbClr val="FFFFFF"/>
        </a:lt1>
        <a:dk2>
          <a:srgbClr val="5E6DA4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6BACF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lumns 3">
        <a:dk1>
          <a:srgbClr val="000000"/>
        </a:dk1>
        <a:lt1>
          <a:srgbClr val="FFFFFF"/>
        </a:lt1>
        <a:dk2>
          <a:srgbClr val="5E6DA4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6BACF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0021-social_network-ppt-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4_20021-social_network-ppt-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1568</Words>
  <Application>Microsoft Office PowerPoint</Application>
  <PresentationFormat>On-screen Show (4:3)</PresentationFormat>
  <Paragraphs>252</Paragraphs>
  <Slides>30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Office Theme</vt:lpstr>
      <vt:lpstr>2_Columns</vt:lpstr>
      <vt:lpstr>25_Office Theme</vt:lpstr>
      <vt:lpstr>1_Office Theme</vt:lpstr>
      <vt:lpstr>20021-social_network-ppt-template</vt:lpstr>
      <vt:lpstr>2_Office Theme</vt:lpstr>
      <vt:lpstr>4_20021-social_network-ppt-template</vt:lpstr>
      <vt:lpstr>Slide 1</vt:lpstr>
      <vt:lpstr>Slide 2</vt:lpstr>
      <vt:lpstr>Slide 3</vt:lpstr>
      <vt:lpstr>Slide 4</vt:lpstr>
      <vt:lpstr>Generating leads</vt:lpstr>
      <vt:lpstr>Slide 6</vt:lpstr>
      <vt:lpstr>Slide 7</vt:lpstr>
      <vt:lpstr>Slide 8</vt:lpstr>
      <vt:lpstr>Slide 9</vt:lpstr>
      <vt:lpstr>Slide 10</vt:lpstr>
      <vt:lpstr>Slide 11</vt:lpstr>
      <vt:lpstr>差不多每個帖都應該包含 Almost every post  should include a</vt:lpstr>
      <vt:lpstr>Slide 13</vt:lpstr>
      <vt:lpstr>Slide 14</vt:lpstr>
      <vt:lpstr>留言/發帖都應該 保持正面 Comments/posts should be positive</vt:lpstr>
      <vt:lpstr>在點擊發送之前 Before you hit send..</vt:lpstr>
      <vt:lpstr>Slide 17</vt:lpstr>
      <vt:lpstr>Slide 18</vt:lpstr>
      <vt:lpstr>Slide 19</vt:lpstr>
      <vt:lpstr>Slide 20</vt:lpstr>
      <vt:lpstr>Perfect content, wrong timing</vt:lpstr>
      <vt:lpstr>Slide 22</vt:lpstr>
      <vt:lpstr>Slide 23</vt:lpstr>
      <vt:lpstr>對業務主要好處 Major Business Benefits </vt:lpstr>
      <vt:lpstr>Slide 25</vt:lpstr>
      <vt:lpstr>建立親和感 Building Rapport</vt:lpstr>
      <vt:lpstr>Slide 27</vt:lpstr>
      <vt:lpstr>Slide 28</vt:lpstr>
      <vt:lpstr>初次的訊息 Initial Message</vt:lpstr>
      <vt:lpstr>Slide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Tracy NG</dc:creator>
  <cp:lastModifiedBy>jimyatl</cp:lastModifiedBy>
  <cp:revision>2</cp:revision>
  <dcterms:created xsi:type="dcterms:W3CDTF">2014-05-09T09:28:35Z</dcterms:created>
  <dcterms:modified xsi:type="dcterms:W3CDTF">2014-05-09T12:02:00Z</dcterms:modified>
</cp:coreProperties>
</file>